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notesMasterIdLst>
    <p:notesMasterId r:id="rId24"/>
  </p:notesMasterIdLst>
  <p:sldIdLst>
    <p:sldId id="284" r:id="rId2"/>
    <p:sldId id="268" r:id="rId3"/>
    <p:sldId id="269" r:id="rId4"/>
    <p:sldId id="271" r:id="rId5"/>
    <p:sldId id="262" r:id="rId6"/>
    <p:sldId id="272" r:id="rId7"/>
    <p:sldId id="260" r:id="rId8"/>
    <p:sldId id="263" r:id="rId9"/>
    <p:sldId id="266" r:id="rId10"/>
    <p:sldId id="261" r:id="rId11"/>
    <p:sldId id="283" r:id="rId12"/>
    <p:sldId id="282" r:id="rId13"/>
    <p:sldId id="264" r:id="rId14"/>
    <p:sldId id="265" r:id="rId15"/>
    <p:sldId id="275" r:id="rId16"/>
    <p:sldId id="285" r:id="rId17"/>
    <p:sldId id="274" r:id="rId18"/>
    <p:sldId id="277" r:id="rId19"/>
    <p:sldId id="276" r:id="rId20"/>
    <p:sldId id="278" r:id="rId21"/>
    <p:sldId id="280" r:id="rId22"/>
    <p:sldId id="281" r:id="rId23"/>
  </p:sldIdLst>
  <p:sldSz cx="9144000" cy="6858000" type="screen4x3"/>
  <p:notesSz cx="6858000" cy="9144000"/>
  <p:defaultTextStyle>
    <a:defPPr>
      <a:defRPr lang="en-US"/>
    </a:defPPr>
    <a:lvl1pPr algn="l" rtl="0" fontAlgn="base">
      <a:lnSpc>
        <a:spcPct val="80000"/>
      </a:lnSpc>
      <a:spcBef>
        <a:spcPct val="20000"/>
      </a:spcBef>
      <a:spcAft>
        <a:spcPct val="0"/>
      </a:spcAft>
      <a:buClr>
        <a:schemeClr val="folHlink"/>
      </a:buClr>
      <a:buSzPct val="90000"/>
      <a:buFont typeface="Wingdings" pitchFamily="2" charset="2"/>
      <a:defRPr kern="1200">
        <a:solidFill>
          <a:schemeClr val="tx1"/>
        </a:solidFill>
        <a:latin typeface="Garamond" pitchFamily="18" charset="0"/>
        <a:ea typeface="+mn-ea"/>
        <a:cs typeface="+mn-cs"/>
      </a:defRPr>
    </a:lvl1pPr>
    <a:lvl2pPr marL="457200" algn="l" rtl="0" fontAlgn="base">
      <a:lnSpc>
        <a:spcPct val="80000"/>
      </a:lnSpc>
      <a:spcBef>
        <a:spcPct val="20000"/>
      </a:spcBef>
      <a:spcAft>
        <a:spcPct val="0"/>
      </a:spcAft>
      <a:buClr>
        <a:schemeClr val="folHlink"/>
      </a:buClr>
      <a:buSzPct val="90000"/>
      <a:buFont typeface="Wingdings" pitchFamily="2" charset="2"/>
      <a:defRPr kern="1200">
        <a:solidFill>
          <a:schemeClr val="tx1"/>
        </a:solidFill>
        <a:latin typeface="Garamond" pitchFamily="18" charset="0"/>
        <a:ea typeface="+mn-ea"/>
        <a:cs typeface="+mn-cs"/>
      </a:defRPr>
    </a:lvl2pPr>
    <a:lvl3pPr marL="914400" algn="l" rtl="0" fontAlgn="base">
      <a:lnSpc>
        <a:spcPct val="80000"/>
      </a:lnSpc>
      <a:spcBef>
        <a:spcPct val="20000"/>
      </a:spcBef>
      <a:spcAft>
        <a:spcPct val="0"/>
      </a:spcAft>
      <a:buClr>
        <a:schemeClr val="folHlink"/>
      </a:buClr>
      <a:buSzPct val="90000"/>
      <a:buFont typeface="Wingdings" pitchFamily="2" charset="2"/>
      <a:defRPr kern="1200">
        <a:solidFill>
          <a:schemeClr val="tx1"/>
        </a:solidFill>
        <a:latin typeface="Garamond" pitchFamily="18" charset="0"/>
        <a:ea typeface="+mn-ea"/>
        <a:cs typeface="+mn-cs"/>
      </a:defRPr>
    </a:lvl3pPr>
    <a:lvl4pPr marL="1371600" algn="l" rtl="0" fontAlgn="base">
      <a:lnSpc>
        <a:spcPct val="80000"/>
      </a:lnSpc>
      <a:spcBef>
        <a:spcPct val="20000"/>
      </a:spcBef>
      <a:spcAft>
        <a:spcPct val="0"/>
      </a:spcAft>
      <a:buClr>
        <a:schemeClr val="folHlink"/>
      </a:buClr>
      <a:buSzPct val="90000"/>
      <a:buFont typeface="Wingdings" pitchFamily="2" charset="2"/>
      <a:defRPr kern="1200">
        <a:solidFill>
          <a:schemeClr val="tx1"/>
        </a:solidFill>
        <a:latin typeface="Garamond" pitchFamily="18" charset="0"/>
        <a:ea typeface="+mn-ea"/>
        <a:cs typeface="+mn-cs"/>
      </a:defRPr>
    </a:lvl4pPr>
    <a:lvl5pPr marL="1828800" algn="l" rtl="0" fontAlgn="base">
      <a:lnSpc>
        <a:spcPct val="80000"/>
      </a:lnSpc>
      <a:spcBef>
        <a:spcPct val="20000"/>
      </a:spcBef>
      <a:spcAft>
        <a:spcPct val="0"/>
      </a:spcAft>
      <a:buClr>
        <a:schemeClr val="folHlink"/>
      </a:buClr>
      <a:buSzPct val="90000"/>
      <a:buFont typeface="Wingdings" pitchFamily="2" charset="2"/>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C2C2"/>
    <a:srgbClr val="FFF0E1"/>
    <a:srgbClr val="FFECD1"/>
    <a:srgbClr val="808080"/>
    <a:srgbClr val="FFE6CD"/>
    <a:srgbClr val="A5A5A5"/>
    <a:srgbClr val="A40000"/>
    <a:srgbClr val="71B8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53" autoAdjust="0"/>
    <p:restoredTop sz="81818" autoAdjust="0"/>
  </p:normalViewPr>
  <p:slideViewPr>
    <p:cSldViewPr>
      <p:cViewPr varScale="1">
        <p:scale>
          <a:sx n="48" d="100"/>
          <a:sy n="48" d="100"/>
        </p:scale>
        <p:origin x="-69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C29C44-6908-4FE8-A9B5-38E9F7B337EA}" type="datetimeFigureOut">
              <a:rPr lang="en-US" smtClean="0"/>
              <a:pPr/>
              <a:t>8/13/2008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A0F973-F4ED-49A1-B714-35254CB1842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For many years, watershed groups in Pennsylvania have brought new hope to their communities.  The Appalachian Coal Country Watershed Team is here to assist in these important efforts.  </a:t>
            </a:r>
          </a:p>
          <a:p>
            <a:pPr eaLnBrk="1" hangingPunct="1">
              <a:spcBef>
                <a:spcPct val="0"/>
              </a:spcBef>
            </a:pPr>
            <a:endParaRPr lang="en-US" dirty="0" smtClean="0"/>
          </a:p>
          <a:p>
            <a:pPr eaLnBrk="1" hangingPunct="1">
              <a:spcBef>
                <a:spcPct val="0"/>
              </a:spcBef>
            </a:pPr>
            <a:r>
              <a:rPr lang="en-US" dirty="0" smtClean="0"/>
              <a:t>We feel that the inclusive environmental work performed by watershed organizations can engage communities to relearn self-governance, becoming more involved in their own fate -- and energize people for change. </a:t>
            </a:r>
          </a:p>
          <a:p>
            <a:pPr eaLnBrk="1" hangingPunct="1">
              <a:spcBef>
                <a:spcPct val="0"/>
              </a:spcBef>
            </a:pPr>
            <a:endParaRPr lang="en-US" dirty="0" smtClean="0"/>
          </a:p>
          <a:p>
            <a:pPr eaLnBrk="1" hangingPunct="1">
              <a:spcBef>
                <a:spcPct val="0"/>
              </a:spcBef>
            </a:pPr>
            <a:r>
              <a:rPr lang="en-US" dirty="0" smtClean="0"/>
              <a:t>The work of the ACCWT incorporates a drive to clean up environmental blight in watersheds with a drive to increase investment in impoverished communities and to develop outreach projects that celebrate a proud coal-mining heritage, building partnerships and community pride at every step.</a:t>
            </a:r>
          </a:p>
          <a:p>
            <a:pPr eaLnBrk="1" hangingPunct="1">
              <a:spcBef>
                <a:spcPct val="0"/>
              </a:spcBef>
            </a:pPr>
            <a:endParaRPr lang="en-US" dirty="0"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5833F9C-633E-4FA9-A665-490CD17F7BFE}" type="slidenum">
              <a:rPr lang="en-US" smtClean="0"/>
              <a:pPr>
                <a:defRPr/>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App narrative and VAD…</a:t>
            </a:r>
          </a:p>
        </p:txBody>
      </p:sp>
      <p:sp>
        <p:nvSpPr>
          <p:cNvPr id="4" name="Slide Number Placeholder 3"/>
          <p:cNvSpPr>
            <a:spLocks noGrp="1"/>
          </p:cNvSpPr>
          <p:nvPr>
            <p:ph type="sldNum" sz="quarter" idx="5"/>
          </p:nvPr>
        </p:nvSpPr>
        <p:spPr/>
        <p:txBody>
          <a:bodyPr/>
          <a:lstStyle/>
          <a:p>
            <a:pPr>
              <a:defRPr/>
            </a:pPr>
            <a:fld id="{DEEF1D16-4EAA-4DB1-96F4-5FB07DF11E51}" type="slidenum">
              <a:rPr lang="en-US" smtClean="0"/>
              <a:pPr>
                <a:defRPr/>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For the thousands of miles of contaminated streams and the millions of Americans living near those waters, the ACCWT is inspiring a region to rise above poverty and environmental degradation and build new partnerships in community revitalization.</a:t>
            </a:r>
            <a:endParaRPr lang="en-US" smtClean="0">
              <a:latin typeface="Arial" charset="0"/>
            </a:endParaRPr>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6507AA0-2078-48B2-973A-CE793FB869CC}" type="slidenum">
              <a:rPr lang="en-US" smtClean="0"/>
              <a:pPr>
                <a:defRPr/>
              </a:pPr>
              <a:t>21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pPr>
            <a:r>
              <a:rPr lang="en-US" smtClean="0"/>
              <a:t>. </a:t>
            </a:r>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5B12D21-1A94-4887-9830-E4FACD9ABE8F}" type="slidenum">
              <a:rPr lang="en-US" smtClean="0"/>
              <a:pPr>
                <a:defRPr/>
              </a:pPr>
              <a:t>22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Our recipe for helping watershed groups:</a:t>
            </a:r>
          </a:p>
          <a:p>
            <a:pPr eaLnBrk="1" hangingPunct="1">
              <a:spcBef>
                <a:spcPct val="0"/>
              </a:spcBef>
            </a:pPr>
            <a:endParaRPr lang="en-US" dirty="0" smtClean="0"/>
          </a:p>
          <a:p>
            <a:pPr eaLnBrk="1" hangingPunct="1">
              <a:spcBef>
                <a:spcPct val="0"/>
              </a:spcBef>
            </a:pPr>
            <a:r>
              <a:rPr lang="en-US" dirty="0" smtClean="0"/>
              <a:t>This</a:t>
            </a:r>
            <a:r>
              <a:rPr lang="en-US" baseline="0" dirty="0" smtClean="0"/>
              <a:t> is </a:t>
            </a:r>
            <a:r>
              <a:rPr lang="en-US" dirty="0" smtClean="0"/>
              <a:t>our team, a “small army” of remarkable college graduates who each commit to 1-2 years of service for a rural Appalachian watershed affected by pre-regulatory coal mining.  Each of these individuals is paired up with a local watershed effort in one of the eight states we serve.</a:t>
            </a:r>
          </a:p>
          <a:p>
            <a:pPr eaLnBrk="1" hangingPunct="1">
              <a:spcBef>
                <a:spcPct val="0"/>
              </a:spcBef>
            </a:pPr>
            <a:endParaRPr lang="en-US" dirty="0"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6E8535C-A6E9-4E7D-8550-A5827FD3F828}" type="slidenum">
              <a:rPr lang="en-US" smtClean="0"/>
              <a:pPr>
                <a:defRPr/>
              </a:pPr>
              <a:t>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Our team works in 8 Appalachian states from PA to Alabama.  Currently we have over 30 OSM/VISTAs in the field…boots on the ground!  And are actively recruiting for more.</a:t>
            </a:r>
          </a:p>
        </p:txBody>
      </p:sp>
      <p:sp>
        <p:nvSpPr>
          <p:cNvPr id="4" name="Slide Number Placeholder 3"/>
          <p:cNvSpPr>
            <a:spLocks noGrp="1"/>
          </p:cNvSpPr>
          <p:nvPr>
            <p:ph type="sldNum" sz="quarter" idx="5"/>
          </p:nvPr>
        </p:nvSpPr>
        <p:spPr/>
        <p:txBody>
          <a:bodyPr/>
          <a:lstStyle/>
          <a:p>
            <a:pPr>
              <a:defRPr/>
            </a:pPr>
            <a:fld id="{6C2426B5-880C-4088-AAE5-882681C284AE}"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OSM/VISTAs work full-time support to the people and communities of Appalachia.</a:t>
            </a:r>
          </a:p>
          <a:p>
            <a:pPr eaLnBrk="1" hangingPunct="1">
              <a:spcBef>
                <a:spcPct val="0"/>
              </a:spcBef>
            </a:pPr>
            <a:endParaRPr lang="en-US" dirty="0" smtClean="0"/>
          </a:p>
          <a:p>
            <a:pPr eaLnBrk="1" hangingPunct="1">
              <a:spcBef>
                <a:spcPct val="0"/>
              </a:spcBef>
            </a:pPr>
            <a:r>
              <a:rPr lang="en-US" dirty="0" smtClean="0"/>
              <a:t>Our OSM/VISTAs work within 5 core goals in their communities.  Here with me are Catherine Webster and Carly Trumann, OSM/VISTAs from the anthracite region of Pennsylvania who will tell you more about their impressive work.</a:t>
            </a: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46E8EDE-5BBB-4337-A5D4-BE2DF84A2ED4}" type="slidenum">
              <a:rPr lang="en-US" smtClean="0"/>
              <a:pPr>
                <a:defRPr/>
              </a:pPr>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A0F973-F4ED-49A1-B714-35254CB1842E}"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defRPr/>
            </a:pPr>
            <a:r>
              <a:rPr lang="en-US" dirty="0" smtClean="0"/>
              <a:t>One of the most exciting features of our program is its track record in bringing young talent into the region and keeping it there – or enabling educated, talented local people to stay and become “environmental professionals” in their home regions.   One or two years with a watershed organization gives OSM/VISTAs a chance to build strong connections in their rural host communities and to become deeply committed to the area they are working in.  To the delight of their watershed organizations, they sometimes find the ways and means to turn their work into a full-time, paid position.</a:t>
            </a:r>
          </a:p>
          <a:p>
            <a:pPr>
              <a:defRPr/>
            </a:pPr>
            <a:endParaRPr lang="en-US" dirty="0" smtClean="0"/>
          </a:p>
          <a:p>
            <a:pPr>
              <a:defRPr/>
            </a:pPr>
            <a:r>
              <a:rPr lang="en-US" dirty="0" smtClean="0"/>
              <a:t>Shown here is one great example – Kelly Martin, originally  an OSM/VISTA for Georges Creek Watershed Association.  After two successfully ears in that position, Kelly built on her knowledge and expertise enough to be hired by the Chesapeake Bay Trust as a regional coordinator for the Chesapeake Bay watershed portions of the Western MD highlands.  She now coordinates watershed restoration efforts among five watershed organizations and local agencies, and supervises an OSM/VISTA herself.</a:t>
            </a:r>
          </a:p>
          <a:p>
            <a:pPr>
              <a:defRPr/>
            </a:pPr>
            <a:endParaRPr lang="en-US" dirty="0" smtClean="0"/>
          </a:p>
          <a:p>
            <a:pPr>
              <a:defRPr/>
            </a:pPr>
            <a:r>
              <a:rPr lang="en-US" dirty="0" smtClean="0"/>
              <a:t>We are currently exploring ways to </a:t>
            </a:r>
            <a:r>
              <a:rPr lang="en-US" dirty="0" err="1" smtClean="0"/>
              <a:t>incentivate</a:t>
            </a:r>
            <a:r>
              <a:rPr lang="en-US" dirty="0" smtClean="0"/>
              <a:t> this deeper, longer-term commitment by providing housing assistance and other rewards to 2</a:t>
            </a:r>
            <a:r>
              <a:rPr lang="en-US" baseline="30000" dirty="0" smtClean="0"/>
              <a:t>nd</a:t>
            </a:r>
            <a:r>
              <a:rPr lang="en-US" dirty="0" smtClean="0"/>
              <a:t>-year OSM/VISTAs.</a:t>
            </a:r>
          </a:p>
          <a:p>
            <a:pPr>
              <a:defRPr/>
            </a:pPr>
            <a:endParaRPr lang="en-US" dirty="0" smtClean="0"/>
          </a:p>
          <a:p>
            <a:pPr>
              <a:defRPr/>
            </a:pPr>
            <a:r>
              <a:rPr lang="en-US" dirty="0" smtClean="0"/>
              <a:t>By bringing new talent to the region and giving talented individuals an opportunity to become committed to and established in our rural watersheds we are building capacity and new, next-generation leadership not just for individuals but for the region as a whole.</a:t>
            </a:r>
            <a:endParaRPr lang="en-US" dirty="0"/>
          </a:p>
        </p:txBody>
      </p:sp>
      <p:sp>
        <p:nvSpPr>
          <p:cNvPr id="4" name="Slide Number Placeholder 3"/>
          <p:cNvSpPr>
            <a:spLocks noGrp="1"/>
          </p:cNvSpPr>
          <p:nvPr>
            <p:ph type="sldNum" sz="quarter" idx="5"/>
          </p:nvPr>
        </p:nvSpPr>
        <p:spPr/>
        <p:txBody>
          <a:bodyPr/>
          <a:lstStyle/>
          <a:p>
            <a:pPr>
              <a:defRPr/>
            </a:pPr>
            <a:fld id="{27A45981-81E2-4F54-BE81-ECA83DC3E6EC}" type="slidenum">
              <a:rPr lang="en-US" smtClean="0"/>
              <a:pPr>
                <a:defRPr/>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Our success</a:t>
            </a: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7294BC7-7B8C-4F5B-AC9F-89A956E624AB}" type="slidenum">
              <a:rPr lang="en-US" smtClean="0"/>
              <a:pPr>
                <a:defRPr/>
              </a:pPr>
              <a:t>17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D056833-F516-442E-9B83-8544B5E9F6CC}" type="slidenum">
              <a:rPr lang="en-US" smtClean="0"/>
              <a:pPr>
                <a:defRPr/>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Team Support…call arounds, </a:t>
            </a:r>
          </a:p>
          <a:p>
            <a:r>
              <a:rPr lang="en-US" smtClean="0"/>
              <a:t>Recruits…nationallly</a:t>
            </a:r>
          </a:p>
          <a:p>
            <a:r>
              <a:rPr lang="en-US" smtClean="0"/>
              <a:t>Training…commitment biannually</a:t>
            </a:r>
          </a:p>
        </p:txBody>
      </p:sp>
      <p:sp>
        <p:nvSpPr>
          <p:cNvPr id="4" name="Slide Number Placeholder 3"/>
          <p:cNvSpPr>
            <a:spLocks noGrp="1"/>
          </p:cNvSpPr>
          <p:nvPr>
            <p:ph type="sldNum" sz="quarter" idx="5"/>
          </p:nvPr>
        </p:nvSpPr>
        <p:spPr/>
        <p:txBody>
          <a:bodyPr/>
          <a:lstStyle/>
          <a:p>
            <a:pPr>
              <a:defRPr/>
            </a:pPr>
            <a:fld id="{AAD1FEF0-6501-47AB-B5EE-A569C782E3D6}" type="slidenum">
              <a:rPr lang="en-US" smtClean="0"/>
              <a:pPr>
                <a:defRPr/>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a:lnSpc>
                  <a:spcPct val="100000"/>
                </a:lnSpc>
                <a:spcBef>
                  <a:spcPct val="0"/>
                </a:spcBef>
                <a:buClrTx/>
                <a:buSzTx/>
                <a:buFontTx/>
                <a:buNone/>
                <a:defRPr/>
              </a:pPr>
              <a:endParaRPr lang="en-US" sz="2400">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a:lnSpc>
                    <a:spcPct val="100000"/>
                  </a:lnSpc>
                  <a:spcBef>
                    <a:spcPct val="0"/>
                  </a:spcBef>
                  <a:buClrTx/>
                  <a:buSzTx/>
                  <a:buFontTx/>
                  <a:buNone/>
                  <a:defRPr/>
                </a:pPr>
                <a:endParaRPr lang="en-US" sz="2400">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a:lnSpc>
                    <a:spcPct val="100000"/>
                  </a:lnSpc>
                  <a:spcBef>
                    <a:spcPct val="0"/>
                  </a:spcBef>
                  <a:buClrTx/>
                  <a:buSzTx/>
                  <a:buFontTx/>
                  <a:buNone/>
                  <a:defRPr/>
                </a:pPr>
                <a:endParaRPr lang="en-US" sz="2400">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a:defRPr/>
                </a:pPr>
                <a:endParaRPr lang="en-US"/>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lnSpc>
                    <a:spcPct val="100000"/>
                  </a:lnSpc>
                  <a:spcBef>
                    <a:spcPct val="0"/>
                  </a:spcBef>
                  <a:buClrTx/>
                  <a:buSzTx/>
                  <a:buFontTx/>
                  <a:buNone/>
                  <a:defRPr/>
                </a:pPr>
                <a:endParaRPr lang="en-US" sz="2400">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a:defRPr/>
                </a:pPr>
                <a:endParaRPr lang="en-US"/>
              </a:p>
            </p:txBody>
          </p:sp>
        </p:grpSp>
      </p:grpSp>
      <p:sp>
        <p:nvSpPr>
          <p:cNvPr id="237579"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37580"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smtClean="0"/>
            </a:lvl1pPr>
          </a:lstStyle>
          <a:p>
            <a:pPr>
              <a:defRPr/>
            </a:pPr>
            <a:endParaRPr lang="en-US"/>
          </a:p>
        </p:txBody>
      </p:sp>
      <p:sp>
        <p:nvSpPr>
          <p:cNvPr id="14" name="Rectangle 14"/>
          <p:cNvSpPr>
            <a:spLocks noGrp="1" noChangeArrowheads="1"/>
          </p:cNvSpPr>
          <p:nvPr>
            <p:ph type="ftr" sz="quarter" idx="11"/>
          </p:nvPr>
        </p:nvSpPr>
        <p:spPr>
          <a:xfrm>
            <a:off x="3354388" y="6248400"/>
            <a:ext cx="2895600" cy="457200"/>
          </a:xfrm>
        </p:spPr>
        <p:txBody>
          <a:bodyPr/>
          <a:lstStyle>
            <a:lvl1pPr>
              <a:defRPr smtClean="0"/>
            </a:lvl1pPr>
          </a:lstStyle>
          <a:p>
            <a:pPr>
              <a:defRPr/>
            </a:pPr>
            <a:endParaRPr lang="en-US"/>
          </a:p>
        </p:txBody>
      </p:sp>
      <p:sp>
        <p:nvSpPr>
          <p:cNvPr id="15" name="Rectangle 15"/>
          <p:cNvSpPr>
            <a:spLocks noGrp="1" noChangeArrowheads="1"/>
          </p:cNvSpPr>
          <p:nvPr>
            <p:ph type="sldNum" sz="quarter" idx="12"/>
          </p:nvPr>
        </p:nvSpPr>
        <p:spPr/>
        <p:txBody>
          <a:bodyPr/>
          <a:lstStyle>
            <a:lvl1pPr>
              <a:defRPr smtClean="0"/>
            </a:lvl1pPr>
          </a:lstStyle>
          <a:p>
            <a:pPr>
              <a:defRPr/>
            </a:pPr>
            <a:fld id="{81B7CEE8-F7DA-4833-93E6-FB5AD803B63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C09044F-0139-455A-B622-A79DD6FB919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BB1E9AB-5BF3-435C-B952-DD481ADA9F7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39E264D-6E2C-4AAA-B784-58F582CD738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D9DA348-F47B-4254-8A2F-C662A25B0F1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AC0041C-882C-499F-8BAE-8B63B8BF57E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9A77EA98-2749-4AF2-A5F0-5C980C55C9B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8C77251D-2F4A-4F9A-9DB9-0129E455C84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1F7E4C40-1670-43AE-BE69-CB47647912D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B01C73C-CAC7-4F54-BE59-C471D6B750F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52FBD3D-B8F0-4057-B142-28E3BED784F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8686800" cy="4876800"/>
            <a:chOff x="0" y="0"/>
            <a:chExt cx="5472" cy="3072"/>
          </a:xfrm>
        </p:grpSpPr>
        <p:sp>
          <p:nvSpPr>
            <p:cNvPr id="236547"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lnSpc>
                  <a:spcPct val="100000"/>
                </a:lnSpc>
                <a:spcBef>
                  <a:spcPct val="0"/>
                </a:spcBef>
                <a:buClrTx/>
                <a:buSzTx/>
                <a:buFontTx/>
                <a:buNone/>
                <a:defRPr/>
              </a:pPr>
              <a:endParaRPr lang="en-US" sz="2400">
                <a:latin typeface="Times New Roman" pitchFamily="18" charset="0"/>
              </a:endParaRPr>
            </a:p>
          </p:txBody>
        </p:sp>
        <p:grpSp>
          <p:nvGrpSpPr>
            <p:cNvPr id="2058" name="Group 4"/>
            <p:cNvGrpSpPr>
              <a:grpSpLocks/>
            </p:cNvGrpSpPr>
            <p:nvPr/>
          </p:nvGrpSpPr>
          <p:grpSpPr bwMode="auto">
            <a:xfrm>
              <a:off x="240" y="893"/>
              <a:ext cx="5232" cy="115"/>
              <a:chOff x="240" y="893"/>
              <a:chExt cx="5232" cy="115"/>
            </a:xfrm>
          </p:grpSpPr>
          <p:sp>
            <p:nvSpPr>
              <p:cNvPr id="236549"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lnSpc>
                    <a:spcPct val="100000"/>
                  </a:lnSpc>
                  <a:spcBef>
                    <a:spcPct val="0"/>
                  </a:spcBef>
                  <a:buClrTx/>
                  <a:buSzTx/>
                  <a:buFontTx/>
                  <a:buNone/>
                  <a:defRPr/>
                </a:pPr>
                <a:endParaRPr lang="en-US" sz="2400">
                  <a:latin typeface="Times New Roman" pitchFamily="18" charset="0"/>
                </a:endParaRPr>
              </a:p>
            </p:txBody>
          </p:sp>
          <p:sp>
            <p:nvSpPr>
              <p:cNvPr id="236550"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defRPr/>
                </a:pPr>
                <a:endParaRPr lang="en-US"/>
              </a:p>
            </p:txBody>
          </p:sp>
        </p:grpSp>
      </p:grpSp>
      <p:sp>
        <p:nvSpPr>
          <p:cNvPr id="205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6553"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buSzTx/>
              <a:buFontTx/>
              <a:buNone/>
              <a:defRPr sz="1000" smtClean="0">
                <a:latin typeface="+mn-lt"/>
              </a:defRPr>
            </a:lvl1pPr>
          </a:lstStyle>
          <a:p>
            <a:pPr>
              <a:defRPr/>
            </a:pPr>
            <a:endParaRPr lang="en-US"/>
          </a:p>
        </p:txBody>
      </p:sp>
      <p:sp>
        <p:nvSpPr>
          <p:cNvPr id="236554"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SzTx/>
              <a:buFontTx/>
              <a:buNone/>
              <a:defRPr sz="1000" smtClean="0">
                <a:latin typeface="+mn-lt"/>
              </a:defRPr>
            </a:lvl1pPr>
          </a:lstStyle>
          <a:p>
            <a:pPr>
              <a:defRPr/>
            </a:pPr>
            <a:endParaRPr lang="en-US"/>
          </a:p>
        </p:txBody>
      </p:sp>
      <p:sp>
        <p:nvSpPr>
          <p:cNvPr id="236555"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buFontTx/>
              <a:buNone/>
              <a:defRPr sz="1000" smtClean="0">
                <a:latin typeface="+mn-lt"/>
              </a:defRPr>
            </a:lvl1pPr>
          </a:lstStyle>
          <a:p>
            <a:pPr>
              <a:defRPr/>
            </a:pPr>
            <a:fld id="{AFCDB965-5B80-4C55-AF5F-51594DFF1D8B}" type="slidenum">
              <a:rPr lang="en-US"/>
              <a:pPr>
                <a:defRPr/>
              </a:pPr>
              <a:t>‹#›</a:t>
            </a:fld>
            <a:endParaRPr lang="en-US"/>
          </a:p>
        </p:txBody>
      </p:sp>
      <p:sp>
        <p:nvSpPr>
          <p:cNvPr id="236556"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01"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mailto:coordinator@accwt.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hyperlink" Target="http://www.accwt.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ACCWT-Logo-Full-Color"/>
          <p:cNvPicPr>
            <a:picLocks noChangeAspect="1" noChangeArrowheads="1"/>
          </p:cNvPicPr>
          <p:nvPr/>
        </p:nvPicPr>
        <p:blipFill>
          <a:blip r:embed="rId2"/>
          <a:srcRect/>
          <a:stretch>
            <a:fillRect/>
          </a:stretch>
        </p:blipFill>
        <p:spPr bwMode="auto">
          <a:xfrm>
            <a:off x="1923359" y="1905000"/>
            <a:ext cx="5087041" cy="300647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200400" y="5467906"/>
            <a:ext cx="5257800" cy="323294"/>
          </a:xfrm>
          <a:prstGeom prst="rect">
            <a:avLst/>
          </a:prstGeom>
          <a:noFill/>
        </p:spPr>
        <p:txBody>
          <a:bodyPr wrap="square" rtlCol="0">
            <a:spAutoFit/>
          </a:bodyPr>
          <a:lstStyle/>
          <a:p>
            <a:r>
              <a:rPr lang="en-US" dirty="0" smtClean="0"/>
              <a:t>State College -- August 13, 2008</a:t>
            </a:r>
            <a:endParaRPr lang="en-US" dirty="0"/>
          </a:p>
        </p:txBody>
      </p:sp>
      <p:sp>
        <p:nvSpPr>
          <p:cNvPr id="4" name="TextBox 3"/>
          <p:cNvSpPr txBox="1"/>
          <p:nvPr/>
        </p:nvSpPr>
        <p:spPr>
          <a:xfrm>
            <a:off x="609600" y="228600"/>
            <a:ext cx="7924800" cy="1344984"/>
          </a:xfrm>
          <a:prstGeom prst="rect">
            <a:avLst/>
          </a:prstGeom>
          <a:noFill/>
        </p:spPr>
        <p:txBody>
          <a:bodyPr wrap="square" rtlCol="0">
            <a:spAutoFit/>
          </a:bodyPr>
          <a:lstStyle/>
          <a:p>
            <a:pPr algn="ctr"/>
            <a:r>
              <a:rPr lang="en-US" sz="4400" dirty="0" smtClean="0">
                <a:latin typeface="Perpetua" pitchFamily="18" charset="0"/>
              </a:rPr>
              <a:t>Appalachian Coal Country </a:t>
            </a:r>
          </a:p>
          <a:p>
            <a:pPr algn="ctr"/>
            <a:r>
              <a:rPr lang="en-US" sz="4400" dirty="0" smtClean="0">
                <a:latin typeface="Perpetua" pitchFamily="18" charset="0"/>
              </a:rPr>
              <a:t>Watershed Team </a:t>
            </a:r>
            <a:endParaRPr lang="en-US" sz="4400" dirty="0">
              <a:latin typeface="Perpetu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228600" y="990600"/>
            <a:ext cx="8686800" cy="1006475"/>
          </a:xfrm>
          <a:prstGeom prst="rect">
            <a:avLst/>
          </a:prstGeom>
          <a:solidFill>
            <a:schemeClr val="accent1"/>
          </a:solidFill>
          <a:ln w="9525">
            <a:noFill/>
            <a:miter lim="800000"/>
            <a:headEnd/>
            <a:tailEnd/>
          </a:ln>
        </p:spPr>
        <p:txBody>
          <a:bodyPr>
            <a:spAutoFit/>
          </a:bodyPr>
          <a:lstStyle/>
          <a:p>
            <a:pPr algn="ctr">
              <a:lnSpc>
                <a:spcPct val="100000"/>
              </a:lnSpc>
              <a:buClrTx/>
              <a:buSzTx/>
              <a:buFontTx/>
              <a:buNone/>
            </a:pPr>
            <a:r>
              <a:rPr lang="en-US" sz="3000" dirty="0">
                <a:latin typeface="Perpetua" pitchFamily="18" charset="0"/>
              </a:rPr>
              <a:t>Enhance community awareness and involvement through community education and outreach.</a:t>
            </a:r>
            <a:endParaRPr lang="en-US" sz="2800" dirty="0">
              <a:latin typeface="Arial" charset="0"/>
              <a:cs typeface="Arial" charset="0"/>
            </a:endParaRPr>
          </a:p>
        </p:txBody>
      </p:sp>
      <p:sp>
        <p:nvSpPr>
          <p:cNvPr id="11267" name="Text Box 10"/>
          <p:cNvSpPr txBox="1">
            <a:spLocks noChangeArrowheads="1"/>
          </p:cNvSpPr>
          <p:nvPr/>
        </p:nvSpPr>
        <p:spPr bwMode="auto">
          <a:xfrm>
            <a:off x="228600" y="152400"/>
            <a:ext cx="8686800" cy="762000"/>
          </a:xfrm>
          <a:prstGeom prst="rect">
            <a:avLst/>
          </a:prstGeom>
          <a:noFill/>
          <a:ln w="9525">
            <a:noFill/>
            <a:miter lim="800000"/>
            <a:headEnd/>
            <a:tailEnd/>
          </a:ln>
        </p:spPr>
        <p:txBody>
          <a:bodyPr>
            <a:spAutoFit/>
          </a:bodyPr>
          <a:lstStyle/>
          <a:p>
            <a:pPr algn="ctr">
              <a:lnSpc>
                <a:spcPct val="100000"/>
              </a:lnSpc>
              <a:spcBef>
                <a:spcPct val="50000"/>
              </a:spcBef>
              <a:buClrTx/>
              <a:buSzTx/>
              <a:buFontTx/>
              <a:buNone/>
            </a:pPr>
            <a:r>
              <a:rPr lang="en-US" sz="4400">
                <a:solidFill>
                  <a:srgbClr val="C2C2C2"/>
                </a:solidFill>
                <a:latin typeface="Franklin Gothic Book" pitchFamily="34" charset="0"/>
                <a:cs typeface="Arial" charset="0"/>
              </a:rPr>
              <a:t>Core Goal Three:</a:t>
            </a:r>
          </a:p>
        </p:txBody>
      </p:sp>
      <p:sp>
        <p:nvSpPr>
          <p:cNvPr id="11268" name="Rectangle 13"/>
          <p:cNvSpPr>
            <a:spLocks noChangeArrowheads="1"/>
          </p:cNvSpPr>
          <p:nvPr/>
        </p:nvSpPr>
        <p:spPr bwMode="auto">
          <a:xfrm>
            <a:off x="3581400" y="2133600"/>
            <a:ext cx="5334000" cy="4495800"/>
          </a:xfrm>
          <a:prstGeom prst="rect">
            <a:avLst/>
          </a:prstGeom>
          <a:solidFill>
            <a:schemeClr val="accent1"/>
          </a:solidFill>
          <a:ln w="38100" cmpd="dbl">
            <a:solidFill>
              <a:schemeClr val="tx1"/>
            </a:solidFill>
            <a:miter lim="800000"/>
            <a:headEnd/>
            <a:tailEnd/>
          </a:ln>
        </p:spPr>
        <p:txBody>
          <a:bodyPr wrap="none" anchor="ctr"/>
          <a:lstStyle/>
          <a:p>
            <a:endParaRPr lang="en-US"/>
          </a:p>
        </p:txBody>
      </p:sp>
      <p:sp>
        <p:nvSpPr>
          <p:cNvPr id="243726" name="Text Box 14"/>
          <p:cNvSpPr txBox="1">
            <a:spLocks noChangeArrowheads="1"/>
          </p:cNvSpPr>
          <p:nvPr/>
        </p:nvSpPr>
        <p:spPr bwMode="auto">
          <a:xfrm>
            <a:off x="3810000" y="2590800"/>
            <a:ext cx="5029200" cy="1077218"/>
          </a:xfrm>
          <a:prstGeom prst="rect">
            <a:avLst/>
          </a:prstGeom>
          <a:noFill/>
          <a:ln w="9525">
            <a:noFill/>
            <a:miter lim="800000"/>
            <a:headEnd/>
            <a:tailEnd/>
          </a:ln>
        </p:spPr>
        <p:txBody>
          <a:bodyPr wrap="square">
            <a:spAutoFit/>
          </a:bodyPr>
          <a:lstStyle/>
          <a:p>
            <a:pPr eaLnBrk="0" hangingPunct="0">
              <a:lnSpc>
                <a:spcPct val="100000"/>
              </a:lnSpc>
              <a:spcBef>
                <a:spcPct val="50000"/>
              </a:spcBef>
              <a:buClrTx/>
              <a:buSzTx/>
              <a:buFontTx/>
              <a:buChar char="•"/>
            </a:pPr>
            <a:r>
              <a:rPr lang="en-US" sz="3200" dirty="0" smtClean="0">
                <a:latin typeface="Perpetua" pitchFamily="18" charset="0"/>
              </a:rPr>
              <a:t> Coordinating workshops with schools and youth </a:t>
            </a:r>
            <a:r>
              <a:rPr lang="en-US" sz="3200" dirty="0">
                <a:latin typeface="Perpetua" pitchFamily="18" charset="0"/>
              </a:rPr>
              <a:t>g</a:t>
            </a:r>
            <a:r>
              <a:rPr lang="en-US" sz="3200" dirty="0" smtClean="0">
                <a:latin typeface="Perpetua" pitchFamily="18" charset="0"/>
              </a:rPr>
              <a:t>roups</a:t>
            </a:r>
            <a:endParaRPr lang="en-US" sz="3200" dirty="0">
              <a:latin typeface="Perpetua" pitchFamily="18" charset="0"/>
            </a:endParaRPr>
          </a:p>
        </p:txBody>
      </p:sp>
      <p:sp>
        <p:nvSpPr>
          <p:cNvPr id="243727" name="Text Box 15"/>
          <p:cNvSpPr txBox="1">
            <a:spLocks noChangeArrowheads="1"/>
          </p:cNvSpPr>
          <p:nvPr/>
        </p:nvSpPr>
        <p:spPr bwMode="auto">
          <a:xfrm>
            <a:off x="3810000" y="3810000"/>
            <a:ext cx="5029200" cy="1077218"/>
          </a:xfrm>
          <a:prstGeom prst="rect">
            <a:avLst/>
          </a:prstGeom>
          <a:noFill/>
          <a:ln w="9525">
            <a:noFill/>
            <a:miter lim="800000"/>
            <a:headEnd/>
            <a:tailEnd/>
          </a:ln>
        </p:spPr>
        <p:txBody>
          <a:bodyPr wrap="square">
            <a:spAutoFit/>
          </a:bodyPr>
          <a:lstStyle/>
          <a:p>
            <a:pPr eaLnBrk="0" hangingPunct="0">
              <a:lnSpc>
                <a:spcPct val="100000"/>
              </a:lnSpc>
              <a:spcBef>
                <a:spcPct val="50000"/>
              </a:spcBef>
              <a:buClrTx/>
              <a:buSzTx/>
              <a:buFontTx/>
              <a:buChar char="•"/>
            </a:pPr>
            <a:r>
              <a:rPr lang="en-US" sz="3200" dirty="0" smtClean="0">
                <a:latin typeface="Perpetua" pitchFamily="18" charset="0"/>
              </a:rPr>
              <a:t>Creating publications to inform public of watershed </a:t>
            </a:r>
            <a:r>
              <a:rPr lang="en-US" sz="3200" dirty="0">
                <a:latin typeface="Perpetua" pitchFamily="18" charset="0"/>
              </a:rPr>
              <a:t>i</a:t>
            </a:r>
            <a:r>
              <a:rPr lang="en-US" sz="3200" dirty="0" smtClean="0">
                <a:latin typeface="Perpetua" pitchFamily="18" charset="0"/>
              </a:rPr>
              <a:t>ssues</a:t>
            </a:r>
            <a:endParaRPr lang="en-US" sz="3200" dirty="0">
              <a:latin typeface="Perpetua" pitchFamily="18" charset="0"/>
            </a:endParaRPr>
          </a:p>
        </p:txBody>
      </p:sp>
      <p:sp>
        <p:nvSpPr>
          <p:cNvPr id="243728" name="Text Box 16"/>
          <p:cNvSpPr txBox="1">
            <a:spLocks noChangeArrowheads="1"/>
          </p:cNvSpPr>
          <p:nvPr/>
        </p:nvSpPr>
        <p:spPr bwMode="auto">
          <a:xfrm>
            <a:off x="3810000" y="4953000"/>
            <a:ext cx="5029200" cy="1077218"/>
          </a:xfrm>
          <a:prstGeom prst="rect">
            <a:avLst/>
          </a:prstGeom>
          <a:noFill/>
          <a:ln w="9525">
            <a:noFill/>
            <a:miter lim="800000"/>
            <a:headEnd/>
            <a:tailEnd/>
          </a:ln>
        </p:spPr>
        <p:txBody>
          <a:bodyPr wrap="square">
            <a:spAutoFit/>
          </a:bodyPr>
          <a:lstStyle/>
          <a:p>
            <a:pPr eaLnBrk="0" hangingPunct="0">
              <a:lnSpc>
                <a:spcPct val="100000"/>
              </a:lnSpc>
              <a:spcBef>
                <a:spcPct val="50000"/>
              </a:spcBef>
              <a:buClrTx/>
              <a:buSzTx/>
              <a:buFontTx/>
              <a:buChar char="•"/>
            </a:pPr>
            <a:r>
              <a:rPr lang="en-US" sz="3200" dirty="0">
                <a:latin typeface="Arial" charset="0"/>
              </a:rPr>
              <a:t> </a:t>
            </a:r>
            <a:r>
              <a:rPr lang="en-US" sz="3200" dirty="0" smtClean="0">
                <a:latin typeface="Perpetua" pitchFamily="18" charset="0"/>
              </a:rPr>
              <a:t>Tabling at </a:t>
            </a:r>
            <a:r>
              <a:rPr lang="en-US" sz="3200" dirty="0">
                <a:latin typeface="Perpetua" pitchFamily="18" charset="0"/>
              </a:rPr>
              <a:t>c</a:t>
            </a:r>
            <a:r>
              <a:rPr lang="en-US" sz="3200" dirty="0" smtClean="0">
                <a:latin typeface="Perpetua" pitchFamily="18" charset="0"/>
              </a:rPr>
              <a:t>ommunity events and festivals</a:t>
            </a:r>
            <a:endParaRPr lang="en-US" sz="3200" dirty="0">
              <a:latin typeface="Perpetua" pitchFamily="18" charset="0"/>
            </a:endParaRPr>
          </a:p>
        </p:txBody>
      </p:sp>
      <p:pic>
        <p:nvPicPr>
          <p:cNvPr id="11272" name="Picture 18" descr="BEAR CREEK FESTIVAL MAY 2005 (40)"/>
          <p:cNvPicPr>
            <a:picLocks noChangeAspect="1" noChangeArrowheads="1"/>
          </p:cNvPicPr>
          <p:nvPr/>
        </p:nvPicPr>
        <p:blipFill>
          <a:blip r:embed="rId2" cstate="print"/>
          <a:stretch>
            <a:fillRect/>
          </a:stretch>
        </p:blipFill>
        <p:spPr bwMode="auto">
          <a:xfrm>
            <a:off x="486833" y="2057400"/>
            <a:ext cx="2836333" cy="2127250"/>
          </a:xfrm>
          <a:prstGeom prst="rect">
            <a:avLst/>
          </a:prstGeom>
          <a:noFill/>
          <a:ln w="9525">
            <a:noFill/>
            <a:miter lim="800000"/>
            <a:headEnd/>
            <a:tailEnd/>
          </a:ln>
        </p:spPr>
      </p:pic>
      <p:pic>
        <p:nvPicPr>
          <p:cNvPr id="11273" name="Picture 20" descr="DSCF4734"/>
          <p:cNvPicPr>
            <a:picLocks noChangeAspect="1" noChangeArrowheads="1"/>
          </p:cNvPicPr>
          <p:nvPr/>
        </p:nvPicPr>
        <p:blipFill>
          <a:blip r:embed="rId3" cstate="print"/>
          <a:stretch>
            <a:fillRect/>
          </a:stretch>
        </p:blipFill>
        <p:spPr bwMode="auto">
          <a:xfrm>
            <a:off x="360363" y="4286250"/>
            <a:ext cx="3124200" cy="234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 erf day 09.jpg"/>
          <p:cNvPicPr>
            <a:picLocks noChangeAspect="1"/>
          </p:cNvPicPr>
          <p:nvPr/>
        </p:nvPicPr>
        <p:blipFill>
          <a:blip r:embed="rId2"/>
          <a:stretch>
            <a:fillRect/>
          </a:stretch>
        </p:blipFill>
        <p:spPr>
          <a:xfrm>
            <a:off x="228600" y="228600"/>
            <a:ext cx="5588000" cy="4191000"/>
          </a:xfrm>
          <a:prstGeom prst="rect">
            <a:avLst/>
          </a:prstGeom>
          <a:ln w="38100">
            <a:solidFill>
              <a:schemeClr val="tx1"/>
            </a:solidFill>
          </a:ln>
        </p:spPr>
      </p:pic>
      <p:pic>
        <p:nvPicPr>
          <p:cNvPr id="3" name="Picture 2" descr="res 05-18-08 Bear Creek tie-dye 03.jpg"/>
          <p:cNvPicPr>
            <a:picLocks noChangeAspect="1"/>
          </p:cNvPicPr>
          <p:nvPr/>
        </p:nvPicPr>
        <p:blipFill>
          <a:blip r:embed="rId3"/>
          <a:stretch>
            <a:fillRect/>
          </a:stretch>
        </p:blipFill>
        <p:spPr>
          <a:xfrm>
            <a:off x="3022600" y="2209800"/>
            <a:ext cx="5892800" cy="4419600"/>
          </a:xfrm>
          <a:prstGeom prst="rect">
            <a:avLst/>
          </a:prstGeom>
          <a:ln w="38100">
            <a:solidFill>
              <a:schemeClr val="tx1"/>
            </a:solidFill>
          </a:ln>
        </p:spPr>
      </p:pic>
      <p:pic>
        <p:nvPicPr>
          <p:cNvPr id="4" name="Picture 3" descr="res erf day 08.jpg"/>
          <p:cNvPicPr>
            <a:picLocks noChangeAspect="1"/>
          </p:cNvPicPr>
          <p:nvPr/>
        </p:nvPicPr>
        <p:blipFill>
          <a:blip r:embed="rId4"/>
          <a:stretch>
            <a:fillRect/>
          </a:stretch>
        </p:blipFill>
        <p:spPr>
          <a:xfrm>
            <a:off x="533400" y="400050"/>
            <a:ext cx="8077200" cy="6057900"/>
          </a:xfrm>
          <a:prstGeom prst="rect">
            <a:avLst/>
          </a:prstGeom>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s erf day 11.jpg"/>
          <p:cNvPicPr>
            <a:picLocks noChangeAspect="1"/>
          </p:cNvPicPr>
          <p:nvPr/>
        </p:nvPicPr>
        <p:blipFill>
          <a:blip r:embed="rId2"/>
          <a:stretch>
            <a:fillRect/>
          </a:stretch>
        </p:blipFill>
        <p:spPr>
          <a:xfrm>
            <a:off x="228600" y="381000"/>
            <a:ext cx="5791200" cy="4343400"/>
          </a:xfrm>
          <a:prstGeom prst="rect">
            <a:avLst/>
          </a:prstGeom>
          <a:ln w="38100">
            <a:solidFill>
              <a:schemeClr val="tx1"/>
            </a:solidFill>
          </a:ln>
        </p:spPr>
      </p:pic>
      <p:pic>
        <p:nvPicPr>
          <p:cNvPr id="5" name="Picture 4" descr="res Riverfest 04.jpg"/>
          <p:cNvPicPr>
            <a:picLocks noChangeAspect="1"/>
          </p:cNvPicPr>
          <p:nvPr/>
        </p:nvPicPr>
        <p:blipFill>
          <a:blip r:embed="rId3"/>
          <a:stretch>
            <a:fillRect/>
          </a:stretch>
        </p:blipFill>
        <p:spPr>
          <a:xfrm>
            <a:off x="3200400" y="2362200"/>
            <a:ext cx="5689600" cy="4267200"/>
          </a:xfrm>
          <a:prstGeom prst="rect">
            <a:avLst/>
          </a:prstGeom>
          <a:ln w="38100">
            <a:solidFill>
              <a:schemeClr val="tx1"/>
            </a:solidFill>
          </a:ln>
        </p:spPr>
      </p:pic>
      <p:pic>
        <p:nvPicPr>
          <p:cNvPr id="6" name="Picture 5" descr="res Riverfest 26.jpg"/>
          <p:cNvPicPr>
            <a:picLocks noChangeAspect="1"/>
          </p:cNvPicPr>
          <p:nvPr/>
        </p:nvPicPr>
        <p:blipFill>
          <a:blip r:embed="rId4"/>
          <a:stretch>
            <a:fillRect/>
          </a:stretch>
        </p:blipFill>
        <p:spPr>
          <a:xfrm>
            <a:off x="762000" y="866775"/>
            <a:ext cx="7620000" cy="5124450"/>
          </a:xfrm>
          <a:prstGeom prst="rect">
            <a:avLst/>
          </a:prstGeom>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28600" y="869950"/>
            <a:ext cx="8686800" cy="1416050"/>
          </a:xfrm>
          <a:prstGeom prst="rect">
            <a:avLst/>
          </a:prstGeom>
          <a:solidFill>
            <a:schemeClr val="accent1"/>
          </a:solidFill>
          <a:ln w="9525">
            <a:noFill/>
            <a:miter lim="800000"/>
            <a:headEnd/>
            <a:tailEnd/>
          </a:ln>
        </p:spPr>
        <p:txBody>
          <a:bodyPr>
            <a:spAutoFit/>
          </a:bodyPr>
          <a:lstStyle/>
          <a:p>
            <a:pPr algn="ctr">
              <a:lnSpc>
                <a:spcPct val="100000"/>
              </a:lnSpc>
              <a:buClrTx/>
              <a:buSzTx/>
              <a:buFontTx/>
              <a:buNone/>
            </a:pPr>
            <a:r>
              <a:rPr lang="en-US" sz="2900" dirty="0">
                <a:latin typeface="Perpetua" pitchFamily="18" charset="0"/>
              </a:rPr>
              <a:t>Support the efforts of community revitalization through economic development projects and celebrate and increase the awareness and understanding of local history and culture.</a:t>
            </a:r>
          </a:p>
        </p:txBody>
      </p:sp>
      <p:sp>
        <p:nvSpPr>
          <p:cNvPr id="12291" name="Text Box 5"/>
          <p:cNvSpPr txBox="1">
            <a:spLocks noChangeArrowheads="1"/>
          </p:cNvSpPr>
          <p:nvPr/>
        </p:nvSpPr>
        <p:spPr bwMode="auto">
          <a:xfrm>
            <a:off x="228600" y="152400"/>
            <a:ext cx="8686800" cy="762000"/>
          </a:xfrm>
          <a:prstGeom prst="rect">
            <a:avLst/>
          </a:prstGeom>
          <a:noFill/>
          <a:ln w="9525">
            <a:noFill/>
            <a:miter lim="800000"/>
            <a:headEnd/>
            <a:tailEnd/>
          </a:ln>
        </p:spPr>
        <p:txBody>
          <a:bodyPr>
            <a:spAutoFit/>
          </a:bodyPr>
          <a:lstStyle/>
          <a:p>
            <a:pPr algn="ctr">
              <a:lnSpc>
                <a:spcPct val="100000"/>
              </a:lnSpc>
              <a:spcBef>
                <a:spcPct val="50000"/>
              </a:spcBef>
              <a:buClrTx/>
              <a:buSzTx/>
              <a:buFontTx/>
              <a:buNone/>
            </a:pPr>
            <a:r>
              <a:rPr lang="en-US" sz="4400">
                <a:solidFill>
                  <a:srgbClr val="C2C2C2"/>
                </a:solidFill>
                <a:latin typeface="Franklin Gothic Book" pitchFamily="34" charset="0"/>
                <a:cs typeface="Arial" charset="0"/>
              </a:rPr>
              <a:t>Core Goal Four:</a:t>
            </a:r>
          </a:p>
        </p:txBody>
      </p:sp>
      <p:sp>
        <p:nvSpPr>
          <p:cNvPr id="12292" name="Rectangle 6"/>
          <p:cNvSpPr>
            <a:spLocks noChangeArrowheads="1"/>
          </p:cNvSpPr>
          <p:nvPr/>
        </p:nvSpPr>
        <p:spPr bwMode="auto">
          <a:xfrm>
            <a:off x="5562600" y="2362200"/>
            <a:ext cx="3352800" cy="3962400"/>
          </a:xfrm>
          <a:prstGeom prst="rect">
            <a:avLst/>
          </a:prstGeom>
          <a:solidFill>
            <a:schemeClr val="accent1"/>
          </a:solidFill>
          <a:ln w="38100" cmpd="dbl">
            <a:solidFill>
              <a:schemeClr val="tx1"/>
            </a:solidFill>
            <a:miter lim="800000"/>
            <a:headEnd/>
            <a:tailEnd/>
          </a:ln>
        </p:spPr>
        <p:txBody>
          <a:bodyPr wrap="none" anchor="ctr"/>
          <a:lstStyle/>
          <a:p>
            <a:endParaRPr lang="en-US"/>
          </a:p>
        </p:txBody>
      </p:sp>
      <p:sp>
        <p:nvSpPr>
          <p:cNvPr id="12" name="TextBox 11"/>
          <p:cNvSpPr txBox="1"/>
          <p:nvPr/>
        </p:nvSpPr>
        <p:spPr>
          <a:xfrm>
            <a:off x="5715000" y="2808744"/>
            <a:ext cx="2971800" cy="2677656"/>
          </a:xfrm>
          <a:prstGeom prst="rect">
            <a:avLst/>
          </a:prstGeom>
          <a:noFill/>
        </p:spPr>
        <p:txBody>
          <a:bodyPr wrap="square" rtlCol="0">
            <a:spAutoFit/>
          </a:bodyPr>
          <a:lstStyle/>
          <a:p>
            <a:r>
              <a:rPr lang="en-US" sz="2800" dirty="0" smtClean="0"/>
              <a:t>OSM/VISTA Drake Asberry with Friends of the Cheat:</a:t>
            </a:r>
          </a:p>
          <a:p>
            <a:endParaRPr lang="en-US" sz="2800" dirty="0" smtClean="0"/>
          </a:p>
          <a:p>
            <a:r>
              <a:rPr lang="en-US" sz="2800" dirty="0" smtClean="0"/>
              <a:t>Cheat Fest Fairgrounds Project </a:t>
            </a:r>
            <a:endParaRPr lang="en-US" sz="2800" dirty="0"/>
          </a:p>
        </p:txBody>
      </p:sp>
      <p:pic>
        <p:nvPicPr>
          <p:cNvPr id="9" name="Picture 8" descr="halftimestringband.bmp"/>
          <p:cNvPicPr>
            <a:picLocks noChangeAspect="1"/>
          </p:cNvPicPr>
          <p:nvPr/>
        </p:nvPicPr>
        <p:blipFill>
          <a:blip r:embed="rId3"/>
          <a:stretch>
            <a:fillRect/>
          </a:stretch>
        </p:blipFill>
        <p:spPr>
          <a:xfrm>
            <a:off x="1676400" y="4043363"/>
            <a:ext cx="3723893" cy="2586037"/>
          </a:xfrm>
          <a:prstGeom prst="rect">
            <a:avLst/>
          </a:prstGeom>
        </p:spPr>
      </p:pic>
      <p:pic>
        <p:nvPicPr>
          <p:cNvPr id="8" name="Picture 7" descr="artmarket.jpg"/>
          <p:cNvPicPr>
            <a:picLocks noChangeAspect="1"/>
          </p:cNvPicPr>
          <p:nvPr/>
        </p:nvPicPr>
        <p:blipFill>
          <a:blip r:embed="rId4"/>
          <a:stretch>
            <a:fillRect/>
          </a:stretch>
        </p:blipFill>
        <p:spPr>
          <a:xfrm>
            <a:off x="152400" y="2514600"/>
            <a:ext cx="3331975" cy="25146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228600" y="1066800"/>
            <a:ext cx="8686800" cy="579438"/>
          </a:xfrm>
          <a:prstGeom prst="rect">
            <a:avLst/>
          </a:prstGeom>
          <a:solidFill>
            <a:schemeClr val="accent1"/>
          </a:solidFill>
          <a:ln w="9525">
            <a:noFill/>
            <a:miter lim="800000"/>
            <a:headEnd/>
            <a:tailEnd/>
          </a:ln>
        </p:spPr>
        <p:txBody>
          <a:bodyPr>
            <a:spAutoFit/>
          </a:bodyPr>
          <a:lstStyle/>
          <a:p>
            <a:pPr algn="ctr">
              <a:lnSpc>
                <a:spcPct val="100000"/>
              </a:lnSpc>
              <a:buClrTx/>
              <a:buSzTx/>
              <a:buFontTx/>
              <a:buNone/>
            </a:pPr>
            <a:r>
              <a:rPr lang="en-US" sz="3200">
                <a:latin typeface="Perpetua" pitchFamily="18" charset="0"/>
              </a:rPr>
              <a:t>Provide Professional Development for the OSM/VISTA</a:t>
            </a:r>
          </a:p>
        </p:txBody>
      </p:sp>
      <p:sp>
        <p:nvSpPr>
          <p:cNvPr id="13315" name="Text Box 5"/>
          <p:cNvSpPr txBox="1">
            <a:spLocks noChangeArrowheads="1"/>
          </p:cNvSpPr>
          <p:nvPr/>
        </p:nvSpPr>
        <p:spPr bwMode="auto">
          <a:xfrm>
            <a:off x="228600" y="152400"/>
            <a:ext cx="8686800" cy="762000"/>
          </a:xfrm>
          <a:prstGeom prst="rect">
            <a:avLst/>
          </a:prstGeom>
          <a:noFill/>
          <a:ln w="9525">
            <a:noFill/>
            <a:miter lim="800000"/>
            <a:headEnd/>
            <a:tailEnd/>
          </a:ln>
        </p:spPr>
        <p:txBody>
          <a:bodyPr>
            <a:spAutoFit/>
          </a:bodyPr>
          <a:lstStyle/>
          <a:p>
            <a:pPr algn="ctr">
              <a:lnSpc>
                <a:spcPct val="100000"/>
              </a:lnSpc>
              <a:spcBef>
                <a:spcPct val="50000"/>
              </a:spcBef>
              <a:buClrTx/>
              <a:buSzTx/>
              <a:buFontTx/>
              <a:buNone/>
            </a:pPr>
            <a:r>
              <a:rPr lang="en-US" sz="4400">
                <a:solidFill>
                  <a:srgbClr val="C2C2C2"/>
                </a:solidFill>
                <a:latin typeface="Franklin Gothic Book" pitchFamily="34" charset="0"/>
                <a:cs typeface="Arial" charset="0"/>
              </a:rPr>
              <a:t>Core Goal Five:</a:t>
            </a:r>
          </a:p>
        </p:txBody>
      </p:sp>
      <p:sp>
        <p:nvSpPr>
          <p:cNvPr id="13316" name="Rectangle 6"/>
          <p:cNvSpPr>
            <a:spLocks noChangeArrowheads="1"/>
          </p:cNvSpPr>
          <p:nvPr/>
        </p:nvSpPr>
        <p:spPr bwMode="auto">
          <a:xfrm>
            <a:off x="3581400" y="1905000"/>
            <a:ext cx="5334000" cy="4648200"/>
          </a:xfrm>
          <a:prstGeom prst="rect">
            <a:avLst/>
          </a:prstGeom>
          <a:solidFill>
            <a:schemeClr val="accent1"/>
          </a:solidFill>
          <a:ln w="38100" cmpd="dbl">
            <a:solidFill>
              <a:schemeClr val="tx1"/>
            </a:solidFill>
            <a:miter lim="800000"/>
            <a:headEnd/>
            <a:tailEnd/>
          </a:ln>
        </p:spPr>
        <p:txBody>
          <a:bodyPr wrap="none" anchor="ctr"/>
          <a:lstStyle/>
          <a:p>
            <a:endParaRPr lang="en-US"/>
          </a:p>
        </p:txBody>
      </p:sp>
      <p:sp>
        <p:nvSpPr>
          <p:cNvPr id="260103" name="Text Box 7"/>
          <p:cNvSpPr txBox="1">
            <a:spLocks noChangeArrowheads="1"/>
          </p:cNvSpPr>
          <p:nvPr/>
        </p:nvSpPr>
        <p:spPr bwMode="auto">
          <a:xfrm>
            <a:off x="3810000" y="2590800"/>
            <a:ext cx="4953000" cy="579438"/>
          </a:xfrm>
          <a:prstGeom prst="rect">
            <a:avLst/>
          </a:prstGeom>
          <a:noFill/>
          <a:ln w="9525">
            <a:noFill/>
            <a:miter lim="800000"/>
            <a:headEnd/>
            <a:tailEnd/>
          </a:ln>
        </p:spPr>
        <p:txBody>
          <a:bodyPr>
            <a:spAutoFit/>
          </a:bodyPr>
          <a:lstStyle/>
          <a:p>
            <a:pPr eaLnBrk="0" hangingPunct="0">
              <a:lnSpc>
                <a:spcPct val="100000"/>
              </a:lnSpc>
              <a:spcBef>
                <a:spcPct val="50000"/>
              </a:spcBef>
              <a:buClrTx/>
              <a:buSzTx/>
              <a:buFontTx/>
              <a:buChar char="•"/>
            </a:pPr>
            <a:r>
              <a:rPr lang="en-US" sz="3200">
                <a:latin typeface="Perpetua" pitchFamily="18" charset="0"/>
              </a:rPr>
              <a:t> Networking</a:t>
            </a:r>
          </a:p>
        </p:txBody>
      </p:sp>
      <p:sp>
        <p:nvSpPr>
          <p:cNvPr id="260104" name="Text Box 8"/>
          <p:cNvSpPr txBox="1">
            <a:spLocks noChangeArrowheads="1"/>
          </p:cNvSpPr>
          <p:nvPr/>
        </p:nvSpPr>
        <p:spPr bwMode="auto">
          <a:xfrm>
            <a:off x="3810000" y="3505200"/>
            <a:ext cx="4191000" cy="579438"/>
          </a:xfrm>
          <a:prstGeom prst="rect">
            <a:avLst/>
          </a:prstGeom>
          <a:noFill/>
          <a:ln w="9525">
            <a:noFill/>
            <a:miter lim="800000"/>
            <a:headEnd/>
            <a:tailEnd/>
          </a:ln>
        </p:spPr>
        <p:txBody>
          <a:bodyPr>
            <a:spAutoFit/>
          </a:bodyPr>
          <a:lstStyle/>
          <a:p>
            <a:pPr eaLnBrk="0" hangingPunct="0">
              <a:lnSpc>
                <a:spcPct val="100000"/>
              </a:lnSpc>
              <a:spcBef>
                <a:spcPct val="50000"/>
              </a:spcBef>
              <a:buClrTx/>
              <a:buSzTx/>
              <a:buFontTx/>
              <a:buChar char="•"/>
            </a:pPr>
            <a:r>
              <a:rPr lang="en-US" sz="3200">
                <a:latin typeface="Perpetua" pitchFamily="18" charset="0"/>
              </a:rPr>
              <a:t> Presentations</a:t>
            </a:r>
          </a:p>
        </p:txBody>
      </p:sp>
      <p:sp>
        <p:nvSpPr>
          <p:cNvPr id="260105" name="Text Box 9"/>
          <p:cNvSpPr txBox="1">
            <a:spLocks noChangeArrowheads="1"/>
          </p:cNvSpPr>
          <p:nvPr/>
        </p:nvSpPr>
        <p:spPr bwMode="auto">
          <a:xfrm>
            <a:off x="3810000" y="4343400"/>
            <a:ext cx="4125913" cy="1066800"/>
          </a:xfrm>
          <a:prstGeom prst="rect">
            <a:avLst/>
          </a:prstGeom>
          <a:noFill/>
          <a:ln w="9525">
            <a:noFill/>
            <a:miter lim="800000"/>
            <a:headEnd/>
            <a:tailEnd/>
          </a:ln>
        </p:spPr>
        <p:txBody>
          <a:bodyPr wrap="none">
            <a:spAutoFit/>
          </a:bodyPr>
          <a:lstStyle/>
          <a:p>
            <a:pPr eaLnBrk="0" hangingPunct="0">
              <a:lnSpc>
                <a:spcPct val="100000"/>
              </a:lnSpc>
              <a:spcBef>
                <a:spcPct val="50000"/>
              </a:spcBef>
              <a:buClrTx/>
              <a:buSzTx/>
              <a:buFontTx/>
              <a:buChar char="•"/>
            </a:pPr>
            <a:r>
              <a:rPr lang="en-US" sz="3200">
                <a:latin typeface="Perpetua" pitchFamily="18" charset="0"/>
              </a:rPr>
              <a:t> Professional &amp; Technical </a:t>
            </a:r>
            <a:br>
              <a:rPr lang="en-US" sz="3200">
                <a:latin typeface="Perpetua" pitchFamily="18" charset="0"/>
              </a:rPr>
            </a:br>
            <a:r>
              <a:rPr lang="en-US" sz="3200">
                <a:latin typeface="Perpetua" pitchFamily="18" charset="0"/>
              </a:rPr>
              <a:t>  Writing</a:t>
            </a:r>
          </a:p>
        </p:txBody>
      </p:sp>
      <p:pic>
        <p:nvPicPr>
          <p:cNvPr id="13320" name="Picture 13" descr="DSCF3704"/>
          <p:cNvPicPr>
            <a:picLocks noChangeAspect="1" noChangeArrowheads="1"/>
          </p:cNvPicPr>
          <p:nvPr/>
        </p:nvPicPr>
        <p:blipFill>
          <a:blip r:embed="rId2"/>
          <a:srcRect/>
          <a:stretch>
            <a:fillRect/>
          </a:stretch>
        </p:blipFill>
        <p:spPr bwMode="auto">
          <a:xfrm>
            <a:off x="381000" y="4267200"/>
            <a:ext cx="3060700" cy="2295525"/>
          </a:xfrm>
          <a:prstGeom prst="rect">
            <a:avLst/>
          </a:prstGeom>
          <a:noFill/>
          <a:ln w="9525">
            <a:noFill/>
            <a:miter lim="800000"/>
            <a:headEnd/>
            <a:tailEnd/>
          </a:ln>
        </p:spPr>
      </p:pic>
      <p:pic>
        <p:nvPicPr>
          <p:cNvPr id="13321" name="Picture 14" descr="LeaderGroup2265"/>
          <p:cNvPicPr>
            <a:picLocks noChangeAspect="1" noChangeArrowheads="1"/>
          </p:cNvPicPr>
          <p:nvPr/>
        </p:nvPicPr>
        <p:blipFill>
          <a:blip r:embed="rId3" cstate="print"/>
          <a:srcRect/>
          <a:stretch>
            <a:fillRect/>
          </a:stretch>
        </p:blipFill>
        <p:spPr bwMode="auto">
          <a:xfrm>
            <a:off x="457200" y="2317750"/>
            <a:ext cx="2971800" cy="1416050"/>
          </a:xfrm>
          <a:prstGeom prst="rect">
            <a:avLst/>
          </a:prstGeom>
          <a:noFill/>
          <a:ln w="9525">
            <a:noFill/>
            <a:miter lim="800000"/>
            <a:headEnd/>
            <a:tailEnd/>
          </a:ln>
        </p:spPr>
      </p:pic>
      <p:pic>
        <p:nvPicPr>
          <p:cNvPr id="260111" name="Picture 15" descr="Surveying with BAMR @ Pine Forest Treatment System"/>
          <p:cNvPicPr>
            <a:picLocks noChangeAspect="1" noChangeArrowheads="1"/>
          </p:cNvPicPr>
          <p:nvPr/>
        </p:nvPicPr>
        <p:blipFill>
          <a:blip r:embed="rId4"/>
          <a:srcRect/>
          <a:stretch>
            <a:fillRect/>
          </a:stretch>
        </p:blipFill>
        <p:spPr bwMode="auto">
          <a:xfrm>
            <a:off x="381000" y="4191000"/>
            <a:ext cx="3124200" cy="2362200"/>
          </a:xfrm>
          <a:prstGeom prst="rect">
            <a:avLst/>
          </a:prstGeom>
          <a:noFill/>
          <a:ln w="9525">
            <a:noFill/>
            <a:miter lim="800000"/>
            <a:headEnd/>
            <a:tailEnd/>
          </a:ln>
        </p:spPr>
      </p:pic>
      <p:sp>
        <p:nvSpPr>
          <p:cNvPr id="260113" name="Text Box 17"/>
          <p:cNvSpPr txBox="1">
            <a:spLocks noChangeArrowheads="1"/>
          </p:cNvSpPr>
          <p:nvPr/>
        </p:nvSpPr>
        <p:spPr bwMode="auto">
          <a:xfrm>
            <a:off x="3810000" y="5486400"/>
            <a:ext cx="4191000" cy="579438"/>
          </a:xfrm>
          <a:prstGeom prst="rect">
            <a:avLst/>
          </a:prstGeom>
          <a:noFill/>
          <a:ln w="9525">
            <a:noFill/>
            <a:miter lim="800000"/>
            <a:headEnd/>
            <a:tailEnd/>
          </a:ln>
        </p:spPr>
        <p:txBody>
          <a:bodyPr>
            <a:spAutoFit/>
          </a:bodyPr>
          <a:lstStyle/>
          <a:p>
            <a:pPr eaLnBrk="0" hangingPunct="0">
              <a:lnSpc>
                <a:spcPct val="100000"/>
              </a:lnSpc>
              <a:spcBef>
                <a:spcPct val="50000"/>
              </a:spcBef>
              <a:buClrTx/>
              <a:buSzTx/>
              <a:buFontTx/>
              <a:buChar char="•"/>
            </a:pPr>
            <a:r>
              <a:rPr lang="en-US" sz="3200">
                <a:latin typeface="Perpetua" pitchFamily="18" charset="0"/>
              </a:rPr>
              <a:t> Other Skill Building</a:t>
            </a:r>
          </a:p>
        </p:txBody>
      </p:sp>
      <p:pic>
        <p:nvPicPr>
          <p:cNvPr id="260108" name="Picture 12" descr="DSCF3655"/>
          <p:cNvPicPr>
            <a:picLocks noChangeAspect="1" noChangeArrowheads="1"/>
          </p:cNvPicPr>
          <p:nvPr/>
        </p:nvPicPr>
        <p:blipFill>
          <a:blip r:embed="rId5"/>
          <a:srcRect/>
          <a:stretch>
            <a:fillRect/>
          </a:stretch>
        </p:blipFill>
        <p:spPr bwMode="auto">
          <a:xfrm>
            <a:off x="457200" y="1905000"/>
            <a:ext cx="2971800" cy="2228850"/>
          </a:xfrm>
          <a:prstGeom prst="rect">
            <a:avLst/>
          </a:prstGeom>
          <a:noFill/>
          <a:ln w="9525">
            <a:noFill/>
            <a:miter lim="800000"/>
            <a:headEnd/>
            <a:tailEnd/>
          </a:ln>
        </p:spPr>
      </p:pic>
      <p:pic>
        <p:nvPicPr>
          <p:cNvPr id="260112" name="Picture 16" descr="DSCF4195"/>
          <p:cNvPicPr>
            <a:picLocks noChangeAspect="1" noChangeArrowheads="1"/>
          </p:cNvPicPr>
          <p:nvPr/>
        </p:nvPicPr>
        <p:blipFill>
          <a:blip r:embed="rId6" cstate="print"/>
          <a:srcRect/>
          <a:stretch>
            <a:fillRect/>
          </a:stretch>
        </p:blipFill>
        <p:spPr bwMode="auto">
          <a:xfrm>
            <a:off x="381000" y="1847850"/>
            <a:ext cx="3124200" cy="2343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1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0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0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0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3" grpId="0"/>
      <p:bldP spid="260104" grpId="0"/>
      <p:bldP spid="260105" grpId="0"/>
      <p:bldP spid="2601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 descr="kelly's coal ed tour 2 RRSaps.JPG"/>
          <p:cNvPicPr>
            <a:picLocks noChangeAspect="1"/>
          </p:cNvPicPr>
          <p:nvPr/>
        </p:nvPicPr>
        <p:blipFill>
          <a:blip r:embed="rId3"/>
          <a:srcRect l="21941" t="30882" r="10718" b="7520"/>
          <a:stretch>
            <a:fillRect/>
          </a:stretch>
        </p:blipFill>
        <p:spPr bwMode="auto">
          <a:xfrm>
            <a:off x="76200" y="838200"/>
            <a:ext cx="8957441" cy="5411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nd on Tires--Be Strong Cleanup - Sickler Run Before.JPG"/>
          <p:cNvPicPr>
            <a:picLocks noChangeAspect="1"/>
          </p:cNvPicPr>
          <p:nvPr/>
        </p:nvPicPr>
        <p:blipFill>
          <a:blip r:embed="rId2" cstate="print"/>
          <a:stretch>
            <a:fillRect/>
          </a:stretch>
        </p:blipFill>
        <p:spPr>
          <a:xfrm>
            <a:off x="304800" y="228600"/>
            <a:ext cx="853440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DSCF4902"/>
          <p:cNvPicPr>
            <a:picLocks noChangeAspect="1" noChangeArrowheads="1"/>
          </p:cNvPicPr>
          <p:nvPr/>
        </p:nvPicPr>
        <p:blipFill>
          <a:blip r:embed="rId3">
            <a:lum bright="12000"/>
          </a:blip>
          <a:srcRect/>
          <a:stretch>
            <a:fillRect/>
          </a:stretch>
        </p:blipFill>
        <p:spPr bwMode="auto">
          <a:xfrm>
            <a:off x="0" y="0"/>
            <a:ext cx="9144000" cy="6858000"/>
          </a:xfrm>
          <a:prstGeom prst="rect">
            <a:avLst/>
          </a:prstGeom>
          <a:noFill/>
          <a:ln w="9525">
            <a:noFill/>
            <a:miter lim="800000"/>
            <a:headEnd/>
            <a:tailEnd/>
          </a:ln>
        </p:spPr>
      </p:pic>
      <p:sp>
        <p:nvSpPr>
          <p:cNvPr id="5" name="Rectangle 24"/>
          <p:cNvSpPr>
            <a:spLocks noChangeArrowheads="1"/>
          </p:cNvSpPr>
          <p:nvPr/>
        </p:nvSpPr>
        <p:spPr bwMode="auto">
          <a:xfrm>
            <a:off x="533400" y="619298"/>
            <a:ext cx="8153400" cy="5781502"/>
          </a:xfrm>
          <a:prstGeom prst="rect">
            <a:avLst/>
          </a:prstGeom>
          <a:solidFill>
            <a:schemeClr val="accent1"/>
          </a:solidFill>
          <a:ln w="38100" cmpd="dbl">
            <a:solidFill>
              <a:schemeClr val="tx1"/>
            </a:solidFill>
            <a:miter lim="800000"/>
            <a:headEnd/>
            <a:tailEnd/>
          </a:ln>
        </p:spPr>
        <p:txBody>
          <a:bodyPr wrap="none" anchor="ctr"/>
          <a:lstStyle/>
          <a:p>
            <a:endParaRPr lang="en-US"/>
          </a:p>
        </p:txBody>
      </p:sp>
      <p:sp>
        <p:nvSpPr>
          <p:cNvPr id="2" name="Title 1"/>
          <p:cNvSpPr>
            <a:spLocks noGrp="1"/>
          </p:cNvSpPr>
          <p:nvPr>
            <p:ph type="title" idx="4294967295"/>
          </p:nvPr>
        </p:nvSpPr>
        <p:spPr>
          <a:xfrm>
            <a:off x="685800" y="665162"/>
            <a:ext cx="8382000" cy="1316038"/>
          </a:xfrm>
        </p:spPr>
        <p:txBody>
          <a:bodyPr rIns="45720" rtlCol="0">
            <a:normAutofit/>
          </a:bodyPr>
          <a:lstStyle/>
          <a:p>
            <a:pPr eaLnBrk="1" fontAlgn="auto" hangingPunct="1">
              <a:spcAft>
                <a:spcPts val="0"/>
              </a:spcAft>
              <a:defRPr/>
            </a:pPr>
            <a:r>
              <a:rPr lang="en-US" sz="3600" b="1" u="sng" kern="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Team Accomplishments since 2002:</a:t>
            </a:r>
          </a:p>
        </p:txBody>
      </p:sp>
      <p:sp>
        <p:nvSpPr>
          <p:cNvPr id="23555" name="Content Placeholder 2"/>
          <p:cNvSpPr>
            <a:spLocks noGrp="1"/>
          </p:cNvSpPr>
          <p:nvPr>
            <p:ph idx="4294967295"/>
          </p:nvPr>
        </p:nvSpPr>
        <p:spPr>
          <a:xfrm>
            <a:off x="457200" y="1524000"/>
            <a:ext cx="8001000" cy="3505200"/>
          </a:xfrm>
        </p:spPr>
        <p:txBody>
          <a:bodyPr lIns="54864" tIns="91440"/>
          <a:lstStyle/>
          <a:p>
            <a:pPr eaLnBrk="1" hangingPunct="1">
              <a:lnSpc>
                <a:spcPct val="90000"/>
              </a:lnSpc>
              <a:defRPr/>
            </a:pPr>
            <a:endParaRPr lang="en-US" sz="3200" dirty="0" smtClean="0">
              <a:latin typeface="Perpetua" pitchFamily="18" charset="0"/>
            </a:endParaRPr>
          </a:p>
          <a:p>
            <a:pPr lvl="1" eaLnBrk="1" hangingPunct="1">
              <a:lnSpc>
                <a:spcPct val="90000"/>
              </a:lnSpc>
              <a:buClr>
                <a:schemeClr val="tx1"/>
              </a:buClr>
              <a:buFont typeface="Arial" pitchFamily="34" charset="0"/>
              <a:buChar char="•"/>
              <a:defRPr/>
            </a:pPr>
            <a:r>
              <a:rPr lang="en-US" sz="3200" dirty="0" smtClean="0">
                <a:latin typeface="Perpetua" pitchFamily="18" charset="0"/>
              </a:rPr>
              <a:t>Provided </a:t>
            </a:r>
            <a:r>
              <a:rPr lang="en-US" sz="3200" b="1" dirty="0" smtClean="0">
                <a:solidFill>
                  <a:schemeClr val="accent2">
                    <a:lumMod val="75000"/>
                  </a:schemeClr>
                </a:solidFill>
                <a:latin typeface="Perpetua" pitchFamily="18" charset="0"/>
              </a:rPr>
              <a:t>130 years of OSM/VISTA service since 2002</a:t>
            </a:r>
            <a:endParaRPr lang="en-US" sz="3200" dirty="0" smtClean="0">
              <a:solidFill>
                <a:schemeClr val="accent2">
                  <a:lumMod val="75000"/>
                </a:schemeClr>
              </a:solidFill>
              <a:latin typeface="Perpetua" pitchFamily="18" charset="0"/>
            </a:endParaRPr>
          </a:p>
          <a:p>
            <a:pPr lvl="1" eaLnBrk="1" hangingPunct="1">
              <a:lnSpc>
                <a:spcPct val="90000"/>
              </a:lnSpc>
              <a:buClr>
                <a:schemeClr val="tx1"/>
              </a:buClr>
              <a:buFont typeface="Arial" pitchFamily="34" charset="0"/>
              <a:buChar char="•"/>
              <a:defRPr/>
            </a:pPr>
            <a:r>
              <a:rPr lang="en-US" sz="3200" dirty="0" smtClean="0">
                <a:latin typeface="Perpetua" pitchFamily="18" charset="0"/>
              </a:rPr>
              <a:t>Recruited over</a:t>
            </a:r>
            <a:r>
              <a:rPr lang="en-US" sz="3200" b="1" dirty="0" smtClean="0">
                <a:latin typeface="Perpetua" pitchFamily="18" charset="0"/>
              </a:rPr>
              <a:t> </a:t>
            </a:r>
            <a:r>
              <a:rPr lang="en-US" sz="3200" b="1" dirty="0" smtClean="0">
                <a:solidFill>
                  <a:schemeClr val="accent2">
                    <a:lumMod val="75000"/>
                  </a:schemeClr>
                </a:solidFill>
                <a:latin typeface="Perpetua" pitchFamily="18" charset="0"/>
              </a:rPr>
              <a:t>100 OSM/VISTAs</a:t>
            </a:r>
            <a:endParaRPr lang="en-US" sz="3200" dirty="0" smtClean="0">
              <a:solidFill>
                <a:schemeClr val="accent2">
                  <a:lumMod val="75000"/>
                </a:schemeClr>
              </a:solidFill>
              <a:latin typeface="Perpetua" pitchFamily="18" charset="0"/>
            </a:endParaRPr>
          </a:p>
          <a:p>
            <a:pPr lvl="1" eaLnBrk="1" hangingPunct="1">
              <a:lnSpc>
                <a:spcPct val="90000"/>
              </a:lnSpc>
              <a:buClr>
                <a:schemeClr val="tx1"/>
              </a:buClr>
              <a:buFont typeface="Arial" pitchFamily="34" charset="0"/>
              <a:buChar char="•"/>
              <a:defRPr/>
            </a:pPr>
            <a:r>
              <a:rPr lang="en-US" sz="3200" dirty="0" smtClean="0">
                <a:latin typeface="Perpetua" pitchFamily="18" charset="0"/>
              </a:rPr>
              <a:t>Leveraged a total of over </a:t>
            </a:r>
            <a:r>
              <a:rPr lang="en-US" sz="3200" b="1" dirty="0" smtClean="0">
                <a:solidFill>
                  <a:schemeClr val="accent2">
                    <a:lumMod val="75000"/>
                  </a:schemeClr>
                </a:solidFill>
                <a:latin typeface="Perpetua" pitchFamily="18" charset="0"/>
              </a:rPr>
              <a:t>110,000 </a:t>
            </a:r>
            <a:r>
              <a:rPr lang="en-US" sz="3200" b="1" dirty="0" smtClean="0">
                <a:solidFill>
                  <a:schemeClr val="accent2">
                    <a:lumMod val="75000"/>
                  </a:schemeClr>
                </a:solidFill>
                <a:latin typeface="Perpetua" pitchFamily="18" charset="0"/>
              </a:rPr>
              <a:t>hours of service </a:t>
            </a:r>
            <a:r>
              <a:rPr lang="en-US" sz="3200" dirty="0" smtClean="0">
                <a:latin typeface="Perpetua" pitchFamily="18" charset="0"/>
              </a:rPr>
              <a:t>from community volunteers! </a:t>
            </a:r>
          </a:p>
          <a:p>
            <a:pPr lvl="1" eaLnBrk="1" hangingPunct="1">
              <a:lnSpc>
                <a:spcPct val="90000"/>
              </a:lnSpc>
              <a:buClr>
                <a:schemeClr val="tx1"/>
              </a:buClr>
              <a:buFont typeface="Arial" pitchFamily="34" charset="0"/>
              <a:buChar char="•"/>
              <a:defRPr/>
            </a:pPr>
            <a:r>
              <a:rPr lang="en-US" sz="3200" dirty="0" smtClean="0">
                <a:latin typeface="Perpetua" pitchFamily="18" charset="0"/>
              </a:rPr>
              <a:t>Secured </a:t>
            </a:r>
            <a:r>
              <a:rPr lang="en-US" sz="3200" b="1" dirty="0" smtClean="0">
                <a:solidFill>
                  <a:schemeClr val="accent2">
                    <a:lumMod val="75000"/>
                  </a:schemeClr>
                </a:solidFill>
                <a:latin typeface="Perpetua" pitchFamily="18" charset="0"/>
              </a:rPr>
              <a:t>$5.7 million </a:t>
            </a:r>
            <a:r>
              <a:rPr lang="en-US" sz="3200" dirty="0" smtClean="0">
                <a:latin typeface="Perpetua" pitchFamily="18" charset="0"/>
              </a:rPr>
              <a:t>in in-kind donations, and </a:t>
            </a:r>
            <a:r>
              <a:rPr lang="en-US" sz="3200" b="1" dirty="0" smtClean="0">
                <a:solidFill>
                  <a:schemeClr val="accent2">
                    <a:lumMod val="75000"/>
                  </a:schemeClr>
                </a:solidFill>
                <a:latin typeface="Perpetua" pitchFamily="18" charset="0"/>
              </a:rPr>
              <a:t>$3.8 million </a:t>
            </a:r>
            <a:r>
              <a:rPr lang="en-US" sz="3200" dirty="0" smtClean="0">
                <a:latin typeface="Perpetua" pitchFamily="18" charset="0"/>
              </a:rPr>
              <a:t>in grants and monetary donations.</a:t>
            </a:r>
          </a:p>
          <a:p>
            <a:pPr eaLnBrk="1" hangingPunct="1">
              <a:lnSpc>
                <a:spcPct val="90000"/>
              </a:lnSpc>
              <a:buClr>
                <a:schemeClr val="tx1"/>
              </a:buClr>
              <a:defRPr/>
            </a:pPr>
            <a:endParaRPr lang="en-US" sz="3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anim calcmode="lin" valueType="num">
                                      <p:cBhvr additive="base">
                                        <p:cTn id="7"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555">
                                            <p:txEl>
                                              <p:pRg st="2" end="2"/>
                                            </p:txEl>
                                          </p:spTgt>
                                        </p:tgtEl>
                                        <p:attrNameLst>
                                          <p:attrName>style.visibility</p:attrName>
                                        </p:attrNameLst>
                                      </p:cBhvr>
                                      <p:to>
                                        <p:strVal val="visible"/>
                                      </p:to>
                                    </p:set>
                                    <p:anim calcmode="lin" valueType="num">
                                      <p:cBhvr additive="base">
                                        <p:cTn id="13"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 calcmode="lin" valueType="num">
                                      <p:cBhvr additive="base">
                                        <p:cTn id="19"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555">
                                            <p:txEl>
                                              <p:pRg st="4" end="4"/>
                                            </p:txEl>
                                          </p:spTgt>
                                        </p:tgtEl>
                                        <p:attrNameLst>
                                          <p:attrName>style.visibility</p:attrName>
                                        </p:attrNameLst>
                                      </p:cBhvr>
                                      <p:to>
                                        <p:strVal val="visible"/>
                                      </p:to>
                                    </p:set>
                                    <p:anim calcmode="lin" valueType="num">
                                      <p:cBhvr additive="base">
                                        <p:cTn id="25"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p:txBody>
          <a:bodyPr/>
          <a:lstStyle/>
          <a:p>
            <a:r>
              <a:rPr lang="en-US" dirty="0" smtClean="0">
                <a:latin typeface="Perpetua" pitchFamily="18" charset="0"/>
              </a:rPr>
              <a:t>Community-oriented watershed project -- aimed at sustainable community change and getting citizens involved</a:t>
            </a:r>
          </a:p>
          <a:p>
            <a:r>
              <a:rPr lang="en-US" dirty="0" smtClean="0">
                <a:latin typeface="Perpetua" pitchFamily="18" charset="0"/>
              </a:rPr>
              <a:t>Cost-share ($5,500)</a:t>
            </a:r>
          </a:p>
          <a:p>
            <a:r>
              <a:rPr lang="en-US" dirty="0" smtClean="0">
                <a:latin typeface="Perpetua" pitchFamily="18" charset="0"/>
              </a:rPr>
              <a:t>Supervision (Supervisors attend a VISTA Supervisor Training in West Virginia)</a:t>
            </a:r>
          </a:p>
          <a:p>
            <a:r>
              <a:rPr lang="en-US" dirty="0" smtClean="0">
                <a:latin typeface="Perpetua" pitchFamily="18" charset="0"/>
              </a:rPr>
              <a:t>Office space</a:t>
            </a:r>
          </a:p>
          <a:p>
            <a:r>
              <a:rPr lang="en-US" dirty="0" smtClean="0">
                <a:latin typeface="Perpetua" pitchFamily="18" charset="0"/>
              </a:rPr>
              <a:t>Housing  options or assistance </a:t>
            </a:r>
          </a:p>
          <a:p>
            <a:r>
              <a:rPr lang="en-US" dirty="0" smtClean="0">
                <a:latin typeface="Perpetua" pitchFamily="18" charset="0"/>
              </a:rPr>
              <a:t>Participation in biannual Team Training events</a:t>
            </a:r>
          </a:p>
        </p:txBody>
      </p:sp>
      <p:pic>
        <p:nvPicPr>
          <p:cNvPr id="17412" name="Picture 8" descr="ACCWT-Logo-Full-Color"/>
          <p:cNvPicPr>
            <a:picLocks noChangeAspect="1" noChangeArrowheads="1"/>
          </p:cNvPicPr>
          <p:nvPr/>
        </p:nvPicPr>
        <p:blipFill>
          <a:blip r:embed="rId3"/>
          <a:srcRect/>
          <a:stretch>
            <a:fillRect/>
          </a:stretch>
        </p:blipFill>
        <p:spPr bwMode="auto">
          <a:xfrm>
            <a:off x="6646862" y="273349"/>
            <a:ext cx="2116138" cy="1250651"/>
          </a:xfrm>
          <a:prstGeom prst="rect">
            <a:avLst/>
          </a:prstGeom>
          <a:noFill/>
          <a:ln w="9525">
            <a:noFill/>
            <a:miter lim="800000"/>
            <a:headEnd/>
            <a:tailEnd/>
          </a:ln>
        </p:spPr>
      </p:pic>
      <p:sp>
        <p:nvSpPr>
          <p:cNvPr id="5" name="TextBox 4"/>
          <p:cNvSpPr txBox="1"/>
          <p:nvPr/>
        </p:nvSpPr>
        <p:spPr>
          <a:xfrm>
            <a:off x="685800" y="838200"/>
            <a:ext cx="6248400" cy="437043"/>
          </a:xfrm>
          <a:prstGeom prst="rect">
            <a:avLst/>
          </a:prstGeom>
          <a:noFill/>
        </p:spPr>
        <p:txBody>
          <a:bodyPr wrap="square" rtlCol="0">
            <a:spAutoFit/>
          </a:bodyPr>
          <a:lstStyle/>
          <a:p>
            <a:r>
              <a:rPr lang="en-US" sz="2800" dirty="0" smtClean="0">
                <a:solidFill>
                  <a:schemeClr val="accent2">
                    <a:lumMod val="75000"/>
                  </a:schemeClr>
                </a:solidFill>
                <a:latin typeface="+mn-lt"/>
              </a:rPr>
              <a:t>Ingredients for an OSM/VISTA Project</a:t>
            </a:r>
            <a:endParaRPr lang="en-US" sz="2800" dirty="0">
              <a:solidFill>
                <a:schemeClr val="accent2">
                  <a:lumMod val="75000"/>
                </a:schemeClr>
              </a:solidFill>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8" descr="ACCWT-Logo-Full-Color"/>
          <p:cNvPicPr>
            <a:picLocks noChangeAspect="1" noChangeArrowheads="1"/>
          </p:cNvPicPr>
          <p:nvPr/>
        </p:nvPicPr>
        <p:blipFill>
          <a:blip r:embed="rId3"/>
          <a:srcRect/>
          <a:stretch>
            <a:fillRect/>
          </a:stretch>
        </p:blipFill>
        <p:spPr bwMode="auto">
          <a:xfrm>
            <a:off x="7415213" y="533400"/>
            <a:ext cx="1482725" cy="876300"/>
          </a:xfrm>
          <a:prstGeom prst="rect">
            <a:avLst/>
          </a:prstGeom>
          <a:noFill/>
          <a:ln w="9525">
            <a:noFill/>
            <a:miter lim="800000"/>
            <a:headEnd/>
            <a:tailEnd/>
          </a:ln>
        </p:spPr>
      </p:pic>
      <p:sp>
        <p:nvSpPr>
          <p:cNvPr id="7" name="Content Placeholder 2"/>
          <p:cNvSpPr>
            <a:spLocks noGrp="1"/>
          </p:cNvSpPr>
          <p:nvPr>
            <p:ph idx="1"/>
          </p:nvPr>
        </p:nvSpPr>
        <p:spPr>
          <a:xfrm>
            <a:off x="914400" y="1600200"/>
            <a:ext cx="7772400" cy="4530725"/>
          </a:xfrm>
        </p:spPr>
        <p:txBody>
          <a:bodyPr/>
          <a:lstStyle/>
          <a:p>
            <a:r>
              <a:rPr lang="en-US" dirty="0" smtClean="0">
                <a:latin typeface="Perpetua" pitchFamily="18" charset="0"/>
              </a:rPr>
              <a:t>Full-time support for OSM/VISTAs and project from our Support Office (Beckley, WV)</a:t>
            </a:r>
          </a:p>
          <a:p>
            <a:r>
              <a:rPr lang="en-US" dirty="0" smtClean="0">
                <a:latin typeface="Perpetua" pitchFamily="18" charset="0"/>
              </a:rPr>
              <a:t>OSM Seed Money for travel, equipment</a:t>
            </a:r>
          </a:p>
          <a:p>
            <a:r>
              <a:rPr lang="en-US" dirty="0" smtClean="0">
                <a:latin typeface="Perpetua" pitchFamily="18" charset="0"/>
              </a:rPr>
              <a:t>Water quality monitoring and capacity building training for OSM/VISTA and community volunteers</a:t>
            </a:r>
          </a:p>
          <a:p>
            <a:r>
              <a:rPr lang="en-US" dirty="0" smtClean="0">
                <a:latin typeface="Perpetua" pitchFamily="18" charset="0"/>
              </a:rPr>
              <a:t>Civic engagement and volunteerism research initiatives</a:t>
            </a:r>
          </a:p>
          <a:p>
            <a:r>
              <a:rPr lang="en-US" dirty="0" smtClean="0">
                <a:latin typeface="Perpetua" pitchFamily="18" charset="0"/>
              </a:rPr>
              <a:t>Free VISTA Summer Associates (8-10 week positions)</a:t>
            </a:r>
          </a:p>
          <a:p>
            <a:r>
              <a:rPr lang="en-US" dirty="0" smtClean="0">
                <a:latin typeface="Perpetua" pitchFamily="18" charset="0"/>
              </a:rPr>
              <a:t>Computer donation program as available</a:t>
            </a:r>
          </a:p>
        </p:txBody>
      </p:sp>
      <p:sp>
        <p:nvSpPr>
          <p:cNvPr id="8" name="TextBox 7"/>
          <p:cNvSpPr txBox="1"/>
          <p:nvPr/>
        </p:nvSpPr>
        <p:spPr>
          <a:xfrm>
            <a:off x="685800" y="838200"/>
            <a:ext cx="6705600" cy="437043"/>
          </a:xfrm>
          <a:prstGeom prst="rect">
            <a:avLst/>
          </a:prstGeom>
          <a:noFill/>
        </p:spPr>
        <p:txBody>
          <a:bodyPr wrap="square" rtlCol="0">
            <a:spAutoFit/>
          </a:bodyPr>
          <a:lstStyle/>
          <a:p>
            <a:r>
              <a:rPr lang="en-US" sz="2800" dirty="0" smtClean="0">
                <a:solidFill>
                  <a:schemeClr val="accent2">
                    <a:lumMod val="75000"/>
                  </a:schemeClr>
                </a:solidFill>
                <a:latin typeface="+mn-lt"/>
              </a:rPr>
              <a:t>Goodies that come with an OSM/VISTA</a:t>
            </a:r>
            <a:endParaRPr lang="en-US" sz="2800" dirty="0">
              <a:solidFill>
                <a:schemeClr val="accent2">
                  <a:lumMod val="75000"/>
                </a:schemeClr>
              </a:solidFill>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1" descr="community float utrr 003.JPG"/>
          <p:cNvPicPr>
            <a:picLocks noChangeAspect="1"/>
          </p:cNvPicPr>
          <p:nvPr/>
        </p:nvPicPr>
        <p:blipFill>
          <a:blip r:embed="rId3"/>
          <a:srcRect/>
          <a:stretch>
            <a:fillRect/>
          </a:stretch>
        </p:blipFill>
        <p:spPr bwMode="auto">
          <a:xfrm>
            <a:off x="457200" y="402367"/>
            <a:ext cx="8305800" cy="4891895"/>
          </a:xfrm>
          <a:prstGeom prst="rect">
            <a:avLst/>
          </a:prstGeom>
          <a:noFill/>
          <a:ln w="9525">
            <a:noFill/>
            <a:miter lim="800000"/>
            <a:headEnd/>
            <a:tailEnd/>
          </a:ln>
        </p:spPr>
      </p:pic>
      <p:pic>
        <p:nvPicPr>
          <p:cNvPr id="8196" name="Picture 8" descr="ACCWT-Logo-Full-Color"/>
          <p:cNvPicPr>
            <a:picLocks noChangeAspect="1" noChangeArrowheads="1"/>
          </p:cNvPicPr>
          <p:nvPr/>
        </p:nvPicPr>
        <p:blipFill>
          <a:blip r:embed="rId4"/>
          <a:srcRect/>
          <a:stretch>
            <a:fillRect/>
          </a:stretch>
        </p:blipFill>
        <p:spPr bwMode="auto">
          <a:xfrm>
            <a:off x="1847159" y="3470527"/>
            <a:ext cx="5087041" cy="300647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p:txBody>
          <a:bodyPr/>
          <a:lstStyle/>
          <a:p>
            <a:pPr algn="ctr">
              <a:buFontTx/>
              <a:buNone/>
            </a:pPr>
            <a:r>
              <a:rPr lang="en-US" sz="3600" dirty="0" smtClean="0">
                <a:latin typeface="Perpetua" pitchFamily="18" charset="0"/>
              </a:rPr>
              <a:t>Okay, I’ve got a project idea.  What are my first steps?</a:t>
            </a:r>
          </a:p>
          <a:p>
            <a:pPr algn="ctr">
              <a:buFontTx/>
              <a:buNone/>
            </a:pPr>
            <a:endParaRPr lang="en-US" sz="3600" dirty="0" smtClean="0">
              <a:latin typeface="Perpetua" pitchFamily="18" charset="0"/>
            </a:endParaRPr>
          </a:p>
          <a:p>
            <a:pPr algn="ctr">
              <a:buFontTx/>
              <a:buNone/>
            </a:pPr>
            <a:r>
              <a:rPr lang="en-US" sz="3600" b="1" dirty="0" smtClean="0">
                <a:latin typeface="Perpetua" pitchFamily="18" charset="0"/>
              </a:rPr>
              <a:t>Contact  </a:t>
            </a:r>
            <a:r>
              <a:rPr lang="en-US" sz="3600" b="1" dirty="0" smtClean="0">
                <a:latin typeface="Perpetua" pitchFamily="18" charset="0"/>
                <a:hlinkClick r:id="rId3"/>
              </a:rPr>
              <a:t>info@accwt.org</a:t>
            </a:r>
            <a:r>
              <a:rPr lang="en-US" sz="3600" b="1" dirty="0" smtClean="0">
                <a:latin typeface="Perpetua" pitchFamily="18" charset="0"/>
              </a:rPr>
              <a:t>  or</a:t>
            </a:r>
          </a:p>
          <a:p>
            <a:pPr algn="ctr">
              <a:buFontTx/>
              <a:buNone/>
            </a:pPr>
            <a:r>
              <a:rPr lang="en-US" sz="3600" b="1" dirty="0" smtClean="0">
                <a:latin typeface="Perpetua" pitchFamily="18" charset="0"/>
              </a:rPr>
              <a:t>304.461.3134</a:t>
            </a:r>
          </a:p>
          <a:p>
            <a:pPr algn="ctr">
              <a:buFontTx/>
              <a:buNone/>
            </a:pPr>
            <a:r>
              <a:rPr lang="en-US" sz="3600" dirty="0" smtClean="0">
                <a:latin typeface="Perpetua" pitchFamily="18" charset="0"/>
              </a:rPr>
              <a:t>for application materials</a:t>
            </a:r>
          </a:p>
        </p:txBody>
      </p:sp>
      <p:sp>
        <p:nvSpPr>
          <p:cNvPr id="18435" name="Text Box 5"/>
          <p:cNvSpPr txBox="1">
            <a:spLocks noChangeArrowheads="1"/>
          </p:cNvSpPr>
          <p:nvPr/>
        </p:nvSpPr>
        <p:spPr bwMode="auto">
          <a:xfrm>
            <a:off x="533400" y="914400"/>
            <a:ext cx="8229600" cy="400050"/>
          </a:xfrm>
          <a:prstGeom prst="rect">
            <a:avLst/>
          </a:prstGeom>
          <a:noFill/>
          <a:ln w="9525">
            <a:noFill/>
            <a:miter lim="800000"/>
            <a:headEnd/>
            <a:tailEnd/>
          </a:ln>
        </p:spPr>
        <p:txBody>
          <a:bodyPr>
            <a:spAutoFit/>
          </a:bodyPr>
          <a:lstStyle/>
          <a:p>
            <a:pPr>
              <a:spcBef>
                <a:spcPct val="50000"/>
              </a:spcBef>
            </a:pPr>
            <a:r>
              <a:rPr lang="en-US" sz="2000" b="1" dirty="0">
                <a:solidFill>
                  <a:schemeClr val="bg1"/>
                </a:solidFill>
              </a:rPr>
              <a:t>Appalachian Coal Country Watershed Team (ACCWT)</a:t>
            </a:r>
          </a:p>
        </p:txBody>
      </p:sp>
      <p:pic>
        <p:nvPicPr>
          <p:cNvPr id="18436" name="Picture 8" descr="ACCWT-Logo-Full-Color"/>
          <p:cNvPicPr>
            <a:picLocks noChangeAspect="1" noChangeArrowheads="1"/>
          </p:cNvPicPr>
          <p:nvPr/>
        </p:nvPicPr>
        <p:blipFill>
          <a:blip r:embed="rId4"/>
          <a:srcRect/>
          <a:stretch>
            <a:fillRect/>
          </a:stretch>
        </p:blipFill>
        <p:spPr bwMode="auto">
          <a:xfrm>
            <a:off x="7415213" y="381000"/>
            <a:ext cx="1482725" cy="876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1676400" y="1143000"/>
            <a:ext cx="5562600" cy="2037481"/>
          </a:xfrm>
          <a:prstGeom prst="rect">
            <a:avLst/>
          </a:prstGeom>
          <a:noFill/>
          <a:ln w="9525">
            <a:noFill/>
            <a:miter lim="800000"/>
            <a:headEnd/>
            <a:tailEnd/>
          </a:ln>
        </p:spPr>
        <p:txBody>
          <a:bodyPr wrap="square">
            <a:spAutoFit/>
          </a:bodyPr>
          <a:lstStyle/>
          <a:p>
            <a:pPr algn="ctr"/>
            <a:r>
              <a:rPr lang="en-US" sz="4800" dirty="0" smtClean="0">
                <a:solidFill>
                  <a:schemeClr val="accent1"/>
                </a:solidFill>
                <a:latin typeface="Garamond" pitchFamily="18" charset="0"/>
                <a:hlinkClick r:id="rId3"/>
              </a:rPr>
              <a:t>www.accwt.org</a:t>
            </a:r>
            <a:endParaRPr lang="en-US" sz="4800" dirty="0">
              <a:solidFill>
                <a:schemeClr val="accent1"/>
              </a:solidFill>
              <a:latin typeface="Garamond" pitchFamily="18" charset="0"/>
            </a:endParaRPr>
          </a:p>
          <a:p>
            <a:pPr algn="ctr"/>
            <a:endParaRPr lang="en-US" sz="2400" dirty="0" smtClean="0"/>
          </a:p>
          <a:p>
            <a:pPr algn="ctr"/>
            <a:r>
              <a:rPr lang="en-US" sz="4000" dirty="0" smtClean="0"/>
              <a:t>Thank you!</a:t>
            </a:r>
          </a:p>
          <a:p>
            <a:pPr algn="ctr"/>
            <a:endParaRPr lang="en-US" sz="2400" dirty="0">
              <a:latin typeface="Garamond" pitchFamily="18" charset="0"/>
            </a:endParaRPr>
          </a:p>
        </p:txBody>
      </p:sp>
      <p:sp>
        <p:nvSpPr>
          <p:cNvPr id="20483" name="Text Box 5"/>
          <p:cNvSpPr txBox="1">
            <a:spLocks noChangeArrowheads="1"/>
          </p:cNvSpPr>
          <p:nvPr/>
        </p:nvSpPr>
        <p:spPr bwMode="auto">
          <a:xfrm>
            <a:off x="533400" y="914400"/>
            <a:ext cx="8229600" cy="400050"/>
          </a:xfrm>
          <a:prstGeom prst="rect">
            <a:avLst/>
          </a:prstGeom>
          <a:noFill/>
          <a:ln w="9525">
            <a:noFill/>
            <a:miter lim="800000"/>
            <a:headEnd/>
            <a:tailEnd/>
          </a:ln>
        </p:spPr>
        <p:txBody>
          <a:bodyPr>
            <a:spAutoFit/>
          </a:bodyPr>
          <a:lstStyle/>
          <a:p>
            <a:pPr>
              <a:spcBef>
                <a:spcPct val="50000"/>
              </a:spcBef>
            </a:pPr>
            <a:r>
              <a:rPr lang="en-US" sz="2000" b="1">
                <a:solidFill>
                  <a:schemeClr val="bg1"/>
                </a:solidFill>
              </a:rPr>
              <a:t>Appalachian Coal Country Watershed Team (ACCWT)</a:t>
            </a:r>
          </a:p>
        </p:txBody>
      </p:sp>
      <p:pic>
        <p:nvPicPr>
          <p:cNvPr id="20484" name="Picture 8" descr="ACCWT-Logo-Full-Color"/>
          <p:cNvPicPr>
            <a:picLocks noChangeAspect="1" noChangeArrowheads="1"/>
          </p:cNvPicPr>
          <p:nvPr/>
        </p:nvPicPr>
        <p:blipFill>
          <a:blip r:embed="rId4"/>
          <a:srcRect/>
          <a:stretch>
            <a:fillRect/>
          </a:stretch>
        </p:blipFill>
        <p:spPr bwMode="auto">
          <a:xfrm>
            <a:off x="2057400" y="3276600"/>
            <a:ext cx="4648200" cy="27471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photo of the Mon river in PA.jpg"/>
          <p:cNvPicPr>
            <a:picLocks noChangeAspect="1"/>
          </p:cNvPicPr>
          <p:nvPr/>
        </p:nvPicPr>
        <p:blipFill>
          <a:blip r:embed="rId3"/>
          <a:srcRect/>
          <a:stretch>
            <a:fillRect/>
          </a:stretch>
        </p:blipFill>
        <p:spPr bwMode="auto">
          <a:xfrm>
            <a:off x="381000" y="1828800"/>
            <a:ext cx="8305800" cy="4429125"/>
          </a:xfrm>
          <a:prstGeom prst="rect">
            <a:avLst/>
          </a:prstGeom>
          <a:noFill/>
          <a:ln w="9525">
            <a:noFill/>
            <a:miter lim="800000"/>
            <a:headEnd/>
            <a:tailEnd/>
          </a:ln>
        </p:spPr>
      </p:pic>
      <p:sp>
        <p:nvSpPr>
          <p:cNvPr id="21507" name="Text Box 5"/>
          <p:cNvSpPr txBox="1">
            <a:spLocks noChangeArrowheads="1"/>
          </p:cNvSpPr>
          <p:nvPr/>
        </p:nvSpPr>
        <p:spPr bwMode="auto">
          <a:xfrm>
            <a:off x="533400" y="762000"/>
            <a:ext cx="8229600" cy="554319"/>
          </a:xfrm>
          <a:prstGeom prst="rect">
            <a:avLst/>
          </a:prstGeom>
          <a:noFill/>
          <a:ln w="9525">
            <a:noFill/>
            <a:miter lim="800000"/>
            <a:headEnd/>
            <a:tailEnd/>
          </a:ln>
        </p:spPr>
        <p:txBody>
          <a:bodyPr>
            <a:spAutoFit/>
          </a:bodyPr>
          <a:lstStyle/>
          <a:p>
            <a:pPr algn="ctr">
              <a:spcBef>
                <a:spcPct val="50000"/>
              </a:spcBef>
            </a:pPr>
            <a:r>
              <a:rPr lang="en-US" sz="3600" dirty="0" smtClean="0"/>
              <a:t>Any questions</a:t>
            </a:r>
            <a:r>
              <a:rPr lang="en-US" sz="3600" dirty="0"/>
              <a:t>?</a:t>
            </a:r>
            <a:endParaRPr lang="en-US" sz="3600" b="1" dirty="0">
              <a:solidFill>
                <a:schemeClr val="bg1"/>
              </a:solidFill>
            </a:endParaRPr>
          </a:p>
        </p:txBody>
      </p:sp>
      <p:pic>
        <p:nvPicPr>
          <p:cNvPr id="21508" name="Picture 8" descr="ACCWT-Logo-Full-Color"/>
          <p:cNvPicPr>
            <a:picLocks noChangeAspect="1" noChangeArrowheads="1"/>
          </p:cNvPicPr>
          <p:nvPr/>
        </p:nvPicPr>
        <p:blipFill>
          <a:blip r:embed="rId4"/>
          <a:srcRect/>
          <a:stretch>
            <a:fillRect/>
          </a:stretch>
        </p:blipFill>
        <p:spPr bwMode="auto">
          <a:xfrm>
            <a:off x="7162800" y="381000"/>
            <a:ext cx="1482725" cy="876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4"/>
          <p:cNvSpPr txBox="1">
            <a:spLocks noChangeArrowheads="1"/>
          </p:cNvSpPr>
          <p:nvPr/>
        </p:nvSpPr>
        <p:spPr bwMode="auto">
          <a:xfrm>
            <a:off x="1147763" y="5486400"/>
            <a:ext cx="6322052" cy="750975"/>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800" dirty="0">
                <a:solidFill>
                  <a:schemeClr val="accent2">
                    <a:lumMod val="75000"/>
                  </a:schemeClr>
                </a:solidFill>
                <a:latin typeface="Perpetua" pitchFamily="18" charset="0"/>
              </a:rPr>
              <a:t>The Appalachian Coal Country Watershed Team</a:t>
            </a:r>
          </a:p>
          <a:p>
            <a:pPr algn="ctr" fontAlgn="auto">
              <a:spcBef>
                <a:spcPts val="0"/>
              </a:spcBef>
              <a:spcAft>
                <a:spcPts val="0"/>
              </a:spcAft>
              <a:defRPr/>
            </a:pPr>
            <a:r>
              <a:rPr lang="en-US" sz="2400" dirty="0">
                <a:solidFill>
                  <a:schemeClr val="accent2">
                    <a:lumMod val="75000"/>
                  </a:schemeClr>
                </a:solidFill>
                <a:latin typeface="Perpetua" pitchFamily="18" charset="0"/>
              </a:rPr>
              <a:t>Fall 2007</a:t>
            </a:r>
          </a:p>
        </p:txBody>
      </p:sp>
      <p:pic>
        <p:nvPicPr>
          <p:cNvPr id="14339" name="Picture 4" descr="ACCWT Fall 07 Team Photo.jpg"/>
          <p:cNvPicPr>
            <a:picLocks noChangeAspect="1"/>
          </p:cNvPicPr>
          <p:nvPr/>
        </p:nvPicPr>
        <p:blipFill>
          <a:blip r:embed="rId3"/>
          <a:srcRect/>
          <a:stretch>
            <a:fillRect/>
          </a:stretch>
        </p:blipFill>
        <p:spPr bwMode="auto">
          <a:xfrm>
            <a:off x="0" y="1752600"/>
            <a:ext cx="9144000" cy="3505200"/>
          </a:xfrm>
          <a:prstGeom prst="rect">
            <a:avLst/>
          </a:prstGeom>
          <a:ln>
            <a:noFill/>
          </a:ln>
          <a:effectLst>
            <a:outerShdw blurRad="190500" algn="tl" rotWithShape="0">
              <a:srgbClr val="000000">
                <a:alpha val="70000"/>
              </a:srgbClr>
            </a:outerShdw>
          </a:effectLst>
        </p:spPr>
      </p:pic>
      <p:pic>
        <p:nvPicPr>
          <p:cNvPr id="9221" name="Picture 8" descr="ACCWT-Logo-Full-Color"/>
          <p:cNvPicPr>
            <a:picLocks noChangeAspect="1" noChangeArrowheads="1"/>
          </p:cNvPicPr>
          <p:nvPr/>
        </p:nvPicPr>
        <p:blipFill>
          <a:blip r:embed="rId4"/>
          <a:srcRect/>
          <a:stretch>
            <a:fillRect/>
          </a:stretch>
        </p:blipFill>
        <p:spPr bwMode="auto">
          <a:xfrm>
            <a:off x="6577151" y="304800"/>
            <a:ext cx="2320787"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DSCF4902"/>
          <p:cNvPicPr>
            <a:picLocks noChangeAspect="1" noChangeArrowheads="1"/>
          </p:cNvPicPr>
          <p:nvPr/>
        </p:nvPicPr>
        <p:blipFill>
          <a:blip r:embed="rId3">
            <a:lum bright="12000"/>
          </a:blip>
          <a:srcRect/>
          <a:stretch>
            <a:fillRect/>
          </a:stretch>
        </p:blipFill>
        <p:spPr bwMode="auto">
          <a:xfrm>
            <a:off x="0" y="0"/>
            <a:ext cx="9144000" cy="6858000"/>
          </a:xfrm>
          <a:prstGeom prst="rect">
            <a:avLst/>
          </a:prstGeom>
          <a:noFill/>
          <a:ln w="9525">
            <a:noFill/>
            <a:miter lim="800000"/>
            <a:headEnd/>
            <a:tailEnd/>
          </a:ln>
        </p:spPr>
      </p:pic>
      <p:pic>
        <p:nvPicPr>
          <p:cNvPr id="5" name="Picture 4" descr="Map image final.JPG"/>
          <p:cNvPicPr>
            <a:picLocks noChangeAspect="1"/>
          </p:cNvPicPr>
          <p:nvPr/>
        </p:nvPicPr>
        <p:blipFill>
          <a:blip r:embed="rId4">
            <a:lum contrast="40000"/>
          </a:blip>
          <a:stretch>
            <a:fillRect/>
          </a:stretch>
        </p:blipFill>
        <p:spPr>
          <a:xfrm>
            <a:off x="1295400" y="533400"/>
            <a:ext cx="6708192" cy="5638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 name="Picture 10" descr="DSCF4902"/>
          <p:cNvPicPr>
            <a:picLocks noChangeAspect="1" noChangeArrowheads="1"/>
          </p:cNvPicPr>
          <p:nvPr/>
        </p:nvPicPr>
        <p:blipFill>
          <a:blip r:embed="rId2">
            <a:lum bright="12000"/>
          </a:blip>
          <a:srcRect/>
          <a:stretch>
            <a:fillRect/>
          </a:stretch>
        </p:blipFill>
        <p:spPr bwMode="auto">
          <a:xfrm>
            <a:off x="0" y="0"/>
            <a:ext cx="9144000" cy="6858000"/>
          </a:xfrm>
          <a:prstGeom prst="rect">
            <a:avLst/>
          </a:prstGeom>
          <a:noFill/>
          <a:ln w="9525">
            <a:noFill/>
            <a:miter lim="800000"/>
            <a:headEnd/>
            <a:tailEnd/>
          </a:ln>
        </p:spPr>
      </p:pic>
      <p:grpSp>
        <p:nvGrpSpPr>
          <p:cNvPr id="7170" name="Group 4"/>
          <p:cNvGrpSpPr>
            <a:grpSpLocks/>
          </p:cNvGrpSpPr>
          <p:nvPr/>
        </p:nvGrpSpPr>
        <p:grpSpPr bwMode="auto">
          <a:xfrm>
            <a:off x="762000" y="2057400"/>
            <a:ext cx="7696200" cy="3505200"/>
            <a:chOff x="528" y="1632"/>
            <a:chExt cx="4848" cy="2208"/>
          </a:xfrm>
        </p:grpSpPr>
        <p:sp>
          <p:nvSpPr>
            <p:cNvPr id="7173" name="Rectangle 5"/>
            <p:cNvSpPr>
              <a:spLocks noChangeArrowheads="1"/>
            </p:cNvSpPr>
            <p:nvPr/>
          </p:nvSpPr>
          <p:spPr bwMode="auto">
            <a:xfrm>
              <a:off x="528" y="1632"/>
              <a:ext cx="4848" cy="2208"/>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7174" name="Picture 6" descr="AmeriCorps_Vista_Logo"/>
            <p:cNvPicPr>
              <a:picLocks noChangeAspect="1" noChangeArrowheads="1"/>
            </p:cNvPicPr>
            <p:nvPr/>
          </p:nvPicPr>
          <p:blipFill>
            <a:blip r:embed="rId3" cstate="print"/>
            <a:srcRect/>
            <a:stretch>
              <a:fillRect/>
            </a:stretch>
          </p:blipFill>
          <p:spPr bwMode="auto">
            <a:xfrm>
              <a:off x="2160" y="1824"/>
              <a:ext cx="816" cy="816"/>
            </a:xfrm>
            <a:prstGeom prst="rect">
              <a:avLst/>
            </a:prstGeom>
            <a:noFill/>
            <a:ln w="9525">
              <a:noFill/>
              <a:miter lim="800000"/>
              <a:headEnd/>
              <a:tailEnd/>
            </a:ln>
          </p:spPr>
        </p:pic>
        <p:pic>
          <p:nvPicPr>
            <p:cNvPr id="7175" name="Picture 7" descr="ACCWT"/>
            <p:cNvPicPr>
              <a:picLocks noChangeAspect="1" noChangeArrowheads="1"/>
            </p:cNvPicPr>
            <p:nvPr/>
          </p:nvPicPr>
          <p:blipFill>
            <a:blip r:embed="rId4"/>
            <a:srcRect/>
            <a:stretch>
              <a:fillRect/>
            </a:stretch>
          </p:blipFill>
          <p:spPr bwMode="auto">
            <a:xfrm>
              <a:off x="1248" y="2832"/>
              <a:ext cx="864" cy="633"/>
            </a:xfrm>
            <a:prstGeom prst="rect">
              <a:avLst/>
            </a:prstGeom>
            <a:noFill/>
            <a:ln w="9525">
              <a:noFill/>
              <a:miter lim="800000"/>
              <a:headEnd/>
              <a:tailEnd/>
            </a:ln>
          </p:spPr>
        </p:pic>
        <p:pic>
          <p:nvPicPr>
            <p:cNvPr id="7176" name="Picture 8" descr="osmseal"/>
            <p:cNvPicPr>
              <a:picLocks noChangeAspect="1" noChangeArrowheads="1"/>
            </p:cNvPicPr>
            <p:nvPr/>
          </p:nvPicPr>
          <p:blipFill>
            <a:blip r:embed="rId5"/>
            <a:srcRect/>
            <a:stretch>
              <a:fillRect/>
            </a:stretch>
          </p:blipFill>
          <p:spPr bwMode="auto">
            <a:xfrm>
              <a:off x="624" y="1824"/>
              <a:ext cx="763" cy="768"/>
            </a:xfrm>
            <a:prstGeom prst="rect">
              <a:avLst/>
            </a:prstGeom>
            <a:noFill/>
            <a:ln w="9525">
              <a:noFill/>
              <a:miter lim="800000"/>
              <a:headEnd/>
              <a:tailEnd/>
            </a:ln>
          </p:spPr>
        </p:pic>
        <p:sp>
          <p:nvSpPr>
            <p:cNvPr id="7177" name="Text Box 9"/>
            <p:cNvSpPr txBox="1">
              <a:spLocks noChangeArrowheads="1"/>
            </p:cNvSpPr>
            <p:nvPr/>
          </p:nvSpPr>
          <p:spPr bwMode="auto">
            <a:xfrm>
              <a:off x="1584" y="2928"/>
              <a:ext cx="1296" cy="448"/>
            </a:xfrm>
            <a:prstGeom prst="rect">
              <a:avLst/>
            </a:prstGeom>
            <a:solidFill>
              <a:schemeClr val="bg1"/>
            </a:solidFill>
            <a:ln w="9525">
              <a:solidFill>
                <a:schemeClr val="tx1"/>
              </a:solidFill>
              <a:miter lim="800000"/>
              <a:headEnd/>
              <a:tailEnd/>
            </a:ln>
          </p:spPr>
          <p:txBody>
            <a:bodyPr>
              <a:spAutoFit/>
            </a:bodyPr>
            <a:lstStyle/>
            <a:p>
              <a:pPr>
                <a:lnSpc>
                  <a:spcPct val="100000"/>
                </a:lnSpc>
                <a:spcBef>
                  <a:spcPct val="50000"/>
                </a:spcBef>
                <a:buClrTx/>
                <a:buSzTx/>
                <a:buFontTx/>
                <a:buNone/>
              </a:pPr>
              <a:r>
                <a:rPr lang="en-US" sz="4000">
                  <a:latin typeface="Arial" charset="0"/>
                  <a:cs typeface="Arial" charset="0"/>
                </a:rPr>
                <a:t>ACCWT</a:t>
              </a:r>
            </a:p>
          </p:txBody>
        </p:sp>
        <p:sp>
          <p:nvSpPr>
            <p:cNvPr id="7178" name="Line 10"/>
            <p:cNvSpPr>
              <a:spLocks noChangeShapeType="1"/>
            </p:cNvSpPr>
            <p:nvPr/>
          </p:nvSpPr>
          <p:spPr bwMode="auto">
            <a:xfrm>
              <a:off x="1440" y="2448"/>
              <a:ext cx="672" cy="480"/>
            </a:xfrm>
            <a:prstGeom prst="line">
              <a:avLst/>
            </a:prstGeom>
            <a:noFill/>
            <a:ln w="9525">
              <a:solidFill>
                <a:schemeClr val="tx1"/>
              </a:solidFill>
              <a:round/>
              <a:headEnd/>
              <a:tailEnd/>
            </a:ln>
          </p:spPr>
          <p:txBody>
            <a:bodyPr/>
            <a:lstStyle/>
            <a:p>
              <a:endParaRPr lang="en-US"/>
            </a:p>
          </p:txBody>
        </p:sp>
        <p:sp>
          <p:nvSpPr>
            <p:cNvPr id="7179" name="Line 11"/>
            <p:cNvSpPr>
              <a:spLocks noChangeShapeType="1"/>
            </p:cNvSpPr>
            <p:nvPr/>
          </p:nvSpPr>
          <p:spPr bwMode="auto">
            <a:xfrm flipH="1">
              <a:off x="2112" y="2428"/>
              <a:ext cx="1200" cy="500"/>
            </a:xfrm>
            <a:prstGeom prst="line">
              <a:avLst/>
            </a:prstGeom>
            <a:noFill/>
            <a:ln w="9525">
              <a:solidFill>
                <a:schemeClr val="tx1"/>
              </a:solidFill>
              <a:round/>
              <a:headEnd/>
              <a:tailEnd/>
            </a:ln>
          </p:spPr>
          <p:txBody>
            <a:bodyPr/>
            <a:lstStyle/>
            <a:p>
              <a:endParaRPr lang="en-US"/>
            </a:p>
          </p:txBody>
        </p:sp>
        <p:sp>
          <p:nvSpPr>
            <p:cNvPr id="7180" name="Text Box 12"/>
            <p:cNvSpPr txBox="1">
              <a:spLocks noChangeArrowheads="1"/>
            </p:cNvSpPr>
            <p:nvPr/>
          </p:nvSpPr>
          <p:spPr bwMode="auto">
            <a:xfrm>
              <a:off x="912" y="2016"/>
              <a:ext cx="864" cy="448"/>
            </a:xfrm>
            <a:prstGeom prst="rect">
              <a:avLst/>
            </a:prstGeom>
            <a:solidFill>
              <a:schemeClr val="bg1"/>
            </a:solidFill>
            <a:ln w="9525">
              <a:solidFill>
                <a:schemeClr val="tx1"/>
              </a:solidFill>
              <a:miter lim="800000"/>
              <a:headEnd/>
              <a:tailEnd/>
            </a:ln>
          </p:spPr>
          <p:txBody>
            <a:bodyPr>
              <a:spAutoFit/>
            </a:bodyPr>
            <a:lstStyle/>
            <a:p>
              <a:pPr>
                <a:lnSpc>
                  <a:spcPct val="100000"/>
                </a:lnSpc>
                <a:spcBef>
                  <a:spcPct val="50000"/>
                </a:spcBef>
                <a:buClrTx/>
                <a:buSzTx/>
                <a:buFontTx/>
                <a:buNone/>
              </a:pPr>
              <a:r>
                <a:rPr lang="en-US" sz="4000">
                  <a:latin typeface="Arial" charset="0"/>
                  <a:cs typeface="Arial" charset="0"/>
                </a:rPr>
                <a:t>OSM</a:t>
              </a:r>
            </a:p>
          </p:txBody>
        </p:sp>
        <p:sp>
          <p:nvSpPr>
            <p:cNvPr id="7181" name="Text Box 13"/>
            <p:cNvSpPr txBox="1">
              <a:spLocks noChangeArrowheads="1"/>
            </p:cNvSpPr>
            <p:nvPr/>
          </p:nvSpPr>
          <p:spPr bwMode="auto">
            <a:xfrm>
              <a:off x="2304" y="2016"/>
              <a:ext cx="2640" cy="410"/>
            </a:xfrm>
            <a:prstGeom prst="rect">
              <a:avLst/>
            </a:prstGeom>
            <a:solidFill>
              <a:schemeClr val="bg1"/>
            </a:solidFill>
            <a:ln w="9525">
              <a:solidFill>
                <a:schemeClr val="tx1"/>
              </a:solidFill>
              <a:miter lim="800000"/>
              <a:headEnd/>
              <a:tailEnd/>
            </a:ln>
          </p:spPr>
          <p:txBody>
            <a:bodyPr>
              <a:spAutoFit/>
            </a:bodyPr>
            <a:lstStyle/>
            <a:p>
              <a:pPr algn="ctr">
                <a:lnSpc>
                  <a:spcPct val="100000"/>
                </a:lnSpc>
                <a:spcBef>
                  <a:spcPct val="50000"/>
                </a:spcBef>
                <a:buClrTx/>
                <a:buSzTx/>
                <a:buFontTx/>
                <a:buNone/>
              </a:pPr>
              <a:r>
                <a:rPr lang="en-US" sz="3600">
                  <a:latin typeface="Arial" charset="0"/>
                  <a:cs typeface="Arial" charset="0"/>
                </a:rPr>
                <a:t>AmeriCorps VISTA</a:t>
              </a:r>
            </a:p>
          </p:txBody>
        </p:sp>
      </p:grpSp>
      <p:sp>
        <p:nvSpPr>
          <p:cNvPr id="12" name="TextBox 11"/>
          <p:cNvSpPr txBox="1"/>
          <p:nvPr/>
        </p:nvSpPr>
        <p:spPr>
          <a:xfrm>
            <a:off x="1524000" y="1289447"/>
            <a:ext cx="6553200" cy="584775"/>
          </a:xfrm>
          <a:prstGeom prst="rect">
            <a:avLst/>
          </a:prstGeom>
          <a:noFill/>
        </p:spPr>
        <p:txBody>
          <a:bodyPr wrap="square" rtlCol="0">
            <a:spAutoFit/>
          </a:bodyPr>
          <a:lstStyle/>
          <a:p>
            <a:r>
              <a:rPr lang="en-US" sz="4000" b="1" dirty="0" smtClean="0">
                <a:latin typeface="Perpetua" pitchFamily="18" charset="0"/>
              </a:rPr>
              <a:t>How the pieces fit together:</a:t>
            </a:r>
            <a:endParaRPr lang="en-US" sz="4000" b="1" dirty="0">
              <a:latin typeface="Perpetua"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MLK Jr. Wise Wetlands Clean up 2007.JPG"/>
          <p:cNvPicPr>
            <a:picLocks noChangeAspect="1"/>
          </p:cNvPicPr>
          <p:nvPr/>
        </p:nvPicPr>
        <p:blipFill>
          <a:blip r:embed="rId3"/>
          <a:srcRect/>
          <a:stretch>
            <a:fillRect/>
          </a:stretch>
        </p:blipFill>
        <p:spPr bwMode="auto">
          <a:xfrm>
            <a:off x="1600200" y="2057400"/>
            <a:ext cx="6019800" cy="4419600"/>
          </a:xfrm>
          <a:prstGeom prst="rect">
            <a:avLst/>
          </a:prstGeom>
          <a:noFill/>
          <a:ln w="9525">
            <a:noFill/>
            <a:miter lim="800000"/>
            <a:headEnd/>
            <a:tailEnd/>
          </a:ln>
        </p:spPr>
      </p:pic>
      <p:sp>
        <p:nvSpPr>
          <p:cNvPr id="12291" name="Text Box 5"/>
          <p:cNvSpPr txBox="1">
            <a:spLocks noChangeArrowheads="1"/>
          </p:cNvSpPr>
          <p:nvPr/>
        </p:nvSpPr>
        <p:spPr bwMode="auto">
          <a:xfrm>
            <a:off x="609600" y="914400"/>
            <a:ext cx="8229600" cy="615553"/>
          </a:xfrm>
          <a:prstGeom prst="rect">
            <a:avLst/>
          </a:prstGeom>
          <a:noFill/>
          <a:ln w="9525">
            <a:noFill/>
            <a:miter lim="800000"/>
            <a:headEnd/>
            <a:tailEnd/>
          </a:ln>
        </p:spPr>
        <p:txBody>
          <a:bodyPr>
            <a:spAutoFit/>
          </a:bodyPr>
          <a:lstStyle/>
          <a:p>
            <a:pPr>
              <a:spcBef>
                <a:spcPct val="50000"/>
              </a:spcBef>
            </a:pPr>
            <a:r>
              <a:rPr lang="en-US" sz="4000" b="1" dirty="0" smtClean="0">
                <a:latin typeface="Perpetua" pitchFamily="18" charset="0"/>
              </a:rPr>
              <a:t>Project Examples</a:t>
            </a:r>
            <a:endParaRPr lang="en-US" sz="4000" b="1" dirty="0">
              <a:latin typeface="Perpetua" pitchFamily="18" charset="0"/>
            </a:endParaRPr>
          </a:p>
        </p:txBody>
      </p:sp>
      <p:pic>
        <p:nvPicPr>
          <p:cNvPr id="12292" name="Picture 8" descr="ACCWT-Logo-Full-Color"/>
          <p:cNvPicPr>
            <a:picLocks noChangeAspect="1" noChangeArrowheads="1"/>
          </p:cNvPicPr>
          <p:nvPr/>
        </p:nvPicPr>
        <p:blipFill>
          <a:blip r:embed="rId4"/>
          <a:srcRect/>
          <a:stretch>
            <a:fillRect/>
          </a:stretch>
        </p:blipFill>
        <p:spPr bwMode="auto">
          <a:xfrm>
            <a:off x="6858000" y="457200"/>
            <a:ext cx="1735139" cy="10254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smtClean="0"/>
          </a:p>
        </p:txBody>
      </p:sp>
      <p:sp>
        <p:nvSpPr>
          <p:cNvPr id="8195" name="Rectangle 3"/>
          <p:cNvSpPr>
            <a:spLocks noGrp="1" noChangeArrowheads="1"/>
          </p:cNvSpPr>
          <p:nvPr>
            <p:ph type="body" idx="1"/>
          </p:nvPr>
        </p:nvSpPr>
        <p:spPr/>
        <p:txBody>
          <a:bodyPr/>
          <a:lstStyle/>
          <a:p>
            <a:pPr eaLnBrk="1" hangingPunct="1"/>
            <a:endParaRPr lang="en-US" smtClean="0"/>
          </a:p>
        </p:txBody>
      </p:sp>
      <p:sp>
        <p:nvSpPr>
          <p:cNvPr id="8196" name="AutoShape 5"/>
          <p:cNvSpPr>
            <a:spLocks noChangeAspect="1" noChangeArrowheads="1" noTextEdit="1"/>
          </p:cNvSpPr>
          <p:nvPr/>
        </p:nvSpPr>
        <p:spPr bwMode="auto">
          <a:xfrm>
            <a:off x="0" y="0"/>
            <a:ext cx="9144000" cy="6826250"/>
          </a:xfrm>
          <a:prstGeom prst="rect">
            <a:avLst/>
          </a:prstGeom>
          <a:noFill/>
          <a:ln w="9525">
            <a:noFill/>
            <a:miter lim="800000"/>
            <a:headEnd/>
            <a:tailEnd/>
          </a:ln>
        </p:spPr>
        <p:txBody>
          <a:bodyPr/>
          <a:lstStyle/>
          <a:p>
            <a:endParaRPr lang="en-US"/>
          </a:p>
        </p:txBody>
      </p:sp>
      <p:sp>
        <p:nvSpPr>
          <p:cNvPr id="8197" name="Rectangle 7"/>
          <p:cNvSpPr>
            <a:spLocks noChangeArrowheads="1"/>
          </p:cNvSpPr>
          <p:nvPr/>
        </p:nvSpPr>
        <p:spPr bwMode="auto">
          <a:xfrm>
            <a:off x="0" y="0"/>
            <a:ext cx="9144000" cy="6826250"/>
          </a:xfrm>
          <a:prstGeom prst="rect">
            <a:avLst/>
          </a:prstGeom>
          <a:solidFill>
            <a:srgbClr val="FFFFFF"/>
          </a:solidFill>
          <a:ln w="9525">
            <a:noFill/>
            <a:miter lim="800000"/>
            <a:headEnd/>
            <a:tailEnd/>
          </a:ln>
        </p:spPr>
        <p:txBody>
          <a:bodyPr/>
          <a:lstStyle/>
          <a:p>
            <a:endParaRPr lang="en-US"/>
          </a:p>
        </p:txBody>
      </p:sp>
      <p:sp>
        <p:nvSpPr>
          <p:cNvPr id="8198" name="Rectangle 8"/>
          <p:cNvSpPr>
            <a:spLocks noChangeArrowheads="1"/>
          </p:cNvSpPr>
          <p:nvPr/>
        </p:nvSpPr>
        <p:spPr bwMode="auto">
          <a:xfrm>
            <a:off x="0" y="0"/>
            <a:ext cx="9144000" cy="6826250"/>
          </a:xfrm>
          <a:prstGeom prst="rect">
            <a:avLst/>
          </a:prstGeom>
          <a:solidFill>
            <a:srgbClr val="FFFFFF"/>
          </a:solidFill>
          <a:ln w="9525">
            <a:noFill/>
            <a:miter lim="800000"/>
            <a:headEnd/>
            <a:tailEnd/>
          </a:ln>
        </p:spPr>
        <p:txBody>
          <a:bodyPr/>
          <a:lstStyle/>
          <a:p>
            <a:endParaRPr lang="en-US"/>
          </a:p>
        </p:txBody>
      </p:sp>
      <p:sp>
        <p:nvSpPr>
          <p:cNvPr id="8199" name="Freeform 9"/>
          <p:cNvSpPr>
            <a:spLocks/>
          </p:cNvSpPr>
          <p:nvPr/>
        </p:nvSpPr>
        <p:spPr bwMode="auto">
          <a:xfrm>
            <a:off x="0" y="211138"/>
            <a:ext cx="9001125" cy="6646862"/>
          </a:xfrm>
          <a:custGeom>
            <a:avLst/>
            <a:gdLst>
              <a:gd name="T0" fmla="*/ 204 w 5670"/>
              <a:gd name="T1" fmla="*/ 0 h 4187"/>
              <a:gd name="T2" fmla="*/ 182 w 5670"/>
              <a:gd name="T3" fmla="*/ 0 h 4187"/>
              <a:gd name="T4" fmla="*/ 159 w 5670"/>
              <a:gd name="T5" fmla="*/ 0 h 4187"/>
              <a:gd name="T6" fmla="*/ 136 w 5670"/>
              <a:gd name="T7" fmla="*/ 0 h 4187"/>
              <a:gd name="T8" fmla="*/ 114 w 5670"/>
              <a:gd name="T9" fmla="*/ 23 h 4187"/>
              <a:gd name="T10" fmla="*/ 91 w 5670"/>
              <a:gd name="T11" fmla="*/ 23 h 4187"/>
              <a:gd name="T12" fmla="*/ 46 w 5670"/>
              <a:gd name="T13" fmla="*/ 68 h 4187"/>
              <a:gd name="T14" fmla="*/ 23 w 5670"/>
              <a:gd name="T15" fmla="*/ 90 h 4187"/>
              <a:gd name="T16" fmla="*/ 0 w 5670"/>
              <a:gd name="T17" fmla="*/ 135 h 4187"/>
              <a:gd name="T18" fmla="*/ 0 w 5670"/>
              <a:gd name="T19" fmla="*/ 135 h 4187"/>
              <a:gd name="T20" fmla="*/ 0 w 5670"/>
              <a:gd name="T21" fmla="*/ 158 h 4187"/>
              <a:gd name="T22" fmla="*/ 0 w 5670"/>
              <a:gd name="T23" fmla="*/ 180 h 4187"/>
              <a:gd name="T24" fmla="*/ 0 w 5670"/>
              <a:gd name="T25" fmla="*/ 203 h 4187"/>
              <a:gd name="T26" fmla="*/ 0 w 5670"/>
              <a:gd name="T27" fmla="*/ 3985 h 4187"/>
              <a:gd name="T28" fmla="*/ 0 w 5670"/>
              <a:gd name="T29" fmla="*/ 4007 h 4187"/>
              <a:gd name="T30" fmla="*/ 0 w 5670"/>
              <a:gd name="T31" fmla="*/ 4030 h 4187"/>
              <a:gd name="T32" fmla="*/ 0 w 5670"/>
              <a:gd name="T33" fmla="*/ 4030 h 4187"/>
              <a:gd name="T34" fmla="*/ 0 w 5670"/>
              <a:gd name="T35" fmla="*/ 4052 h 4187"/>
              <a:gd name="T36" fmla="*/ 23 w 5670"/>
              <a:gd name="T37" fmla="*/ 4097 h 4187"/>
              <a:gd name="T38" fmla="*/ 46 w 5670"/>
              <a:gd name="T39" fmla="*/ 4120 h 4187"/>
              <a:gd name="T40" fmla="*/ 91 w 5670"/>
              <a:gd name="T41" fmla="*/ 4142 h 4187"/>
              <a:gd name="T42" fmla="*/ 114 w 5670"/>
              <a:gd name="T43" fmla="*/ 4165 h 4187"/>
              <a:gd name="T44" fmla="*/ 136 w 5670"/>
              <a:gd name="T45" fmla="*/ 4165 h 4187"/>
              <a:gd name="T46" fmla="*/ 159 w 5670"/>
              <a:gd name="T47" fmla="*/ 4187 h 4187"/>
              <a:gd name="T48" fmla="*/ 182 w 5670"/>
              <a:gd name="T49" fmla="*/ 4187 h 4187"/>
              <a:gd name="T50" fmla="*/ 204 w 5670"/>
              <a:gd name="T51" fmla="*/ 4187 h 4187"/>
              <a:gd name="T52" fmla="*/ 5466 w 5670"/>
              <a:gd name="T53" fmla="*/ 4187 h 4187"/>
              <a:gd name="T54" fmla="*/ 5488 w 5670"/>
              <a:gd name="T55" fmla="*/ 4187 h 4187"/>
              <a:gd name="T56" fmla="*/ 5511 w 5670"/>
              <a:gd name="T57" fmla="*/ 4187 h 4187"/>
              <a:gd name="T58" fmla="*/ 5534 w 5670"/>
              <a:gd name="T59" fmla="*/ 4165 h 4187"/>
              <a:gd name="T60" fmla="*/ 5556 w 5670"/>
              <a:gd name="T61" fmla="*/ 4165 h 4187"/>
              <a:gd name="T62" fmla="*/ 5579 w 5670"/>
              <a:gd name="T63" fmla="*/ 4142 h 4187"/>
              <a:gd name="T64" fmla="*/ 5624 w 5670"/>
              <a:gd name="T65" fmla="*/ 4120 h 4187"/>
              <a:gd name="T66" fmla="*/ 5647 w 5670"/>
              <a:gd name="T67" fmla="*/ 4097 h 4187"/>
              <a:gd name="T68" fmla="*/ 5670 w 5670"/>
              <a:gd name="T69" fmla="*/ 4052 h 4187"/>
              <a:gd name="T70" fmla="*/ 5670 w 5670"/>
              <a:gd name="T71" fmla="*/ 4030 h 4187"/>
              <a:gd name="T72" fmla="*/ 5670 w 5670"/>
              <a:gd name="T73" fmla="*/ 4030 h 4187"/>
              <a:gd name="T74" fmla="*/ 5670 w 5670"/>
              <a:gd name="T75" fmla="*/ 4007 h 4187"/>
              <a:gd name="T76" fmla="*/ 5670 w 5670"/>
              <a:gd name="T77" fmla="*/ 3985 h 4187"/>
              <a:gd name="T78" fmla="*/ 5670 w 5670"/>
              <a:gd name="T79" fmla="*/ 203 h 4187"/>
              <a:gd name="T80" fmla="*/ 5670 w 5670"/>
              <a:gd name="T81" fmla="*/ 180 h 4187"/>
              <a:gd name="T82" fmla="*/ 5670 w 5670"/>
              <a:gd name="T83" fmla="*/ 158 h 4187"/>
              <a:gd name="T84" fmla="*/ 5670 w 5670"/>
              <a:gd name="T85" fmla="*/ 135 h 4187"/>
              <a:gd name="T86" fmla="*/ 5670 w 5670"/>
              <a:gd name="T87" fmla="*/ 135 h 4187"/>
              <a:gd name="T88" fmla="*/ 5647 w 5670"/>
              <a:gd name="T89" fmla="*/ 90 h 4187"/>
              <a:gd name="T90" fmla="*/ 5624 w 5670"/>
              <a:gd name="T91" fmla="*/ 68 h 4187"/>
              <a:gd name="T92" fmla="*/ 5579 w 5670"/>
              <a:gd name="T93" fmla="*/ 23 h 4187"/>
              <a:gd name="T94" fmla="*/ 5556 w 5670"/>
              <a:gd name="T95" fmla="*/ 23 h 4187"/>
              <a:gd name="T96" fmla="*/ 5534 w 5670"/>
              <a:gd name="T97" fmla="*/ 0 h 4187"/>
              <a:gd name="T98" fmla="*/ 5511 w 5670"/>
              <a:gd name="T99" fmla="*/ 0 h 4187"/>
              <a:gd name="T100" fmla="*/ 5488 w 5670"/>
              <a:gd name="T101" fmla="*/ 0 h 4187"/>
              <a:gd name="T102" fmla="*/ 5466 w 5670"/>
              <a:gd name="T103" fmla="*/ 0 h 4187"/>
              <a:gd name="T104" fmla="*/ 204 w 5670"/>
              <a:gd name="T105" fmla="*/ 0 h 41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70"/>
              <a:gd name="T160" fmla="*/ 0 h 4187"/>
              <a:gd name="T161" fmla="*/ 5670 w 5670"/>
              <a:gd name="T162" fmla="*/ 4187 h 418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70" h="4187">
                <a:moveTo>
                  <a:pt x="204" y="0"/>
                </a:moveTo>
                <a:lnTo>
                  <a:pt x="182" y="0"/>
                </a:lnTo>
                <a:lnTo>
                  <a:pt x="159" y="0"/>
                </a:lnTo>
                <a:lnTo>
                  <a:pt x="136" y="0"/>
                </a:lnTo>
                <a:lnTo>
                  <a:pt x="114" y="23"/>
                </a:lnTo>
                <a:lnTo>
                  <a:pt x="91" y="23"/>
                </a:lnTo>
                <a:lnTo>
                  <a:pt x="46" y="68"/>
                </a:lnTo>
                <a:lnTo>
                  <a:pt x="23" y="90"/>
                </a:lnTo>
                <a:lnTo>
                  <a:pt x="0" y="135"/>
                </a:lnTo>
                <a:lnTo>
                  <a:pt x="0" y="158"/>
                </a:lnTo>
                <a:lnTo>
                  <a:pt x="0" y="180"/>
                </a:lnTo>
                <a:lnTo>
                  <a:pt x="0" y="203"/>
                </a:lnTo>
                <a:lnTo>
                  <a:pt x="0" y="3985"/>
                </a:lnTo>
                <a:lnTo>
                  <a:pt x="0" y="4007"/>
                </a:lnTo>
                <a:lnTo>
                  <a:pt x="0" y="4030"/>
                </a:lnTo>
                <a:lnTo>
                  <a:pt x="0" y="4052"/>
                </a:lnTo>
                <a:lnTo>
                  <a:pt x="23" y="4097"/>
                </a:lnTo>
                <a:lnTo>
                  <a:pt x="46" y="4120"/>
                </a:lnTo>
                <a:lnTo>
                  <a:pt x="91" y="4142"/>
                </a:lnTo>
                <a:lnTo>
                  <a:pt x="114" y="4165"/>
                </a:lnTo>
                <a:lnTo>
                  <a:pt x="136" y="4165"/>
                </a:lnTo>
                <a:lnTo>
                  <a:pt x="159" y="4187"/>
                </a:lnTo>
                <a:lnTo>
                  <a:pt x="182" y="4187"/>
                </a:lnTo>
                <a:lnTo>
                  <a:pt x="204" y="4187"/>
                </a:lnTo>
                <a:lnTo>
                  <a:pt x="5466" y="4187"/>
                </a:lnTo>
                <a:lnTo>
                  <a:pt x="5488" y="4187"/>
                </a:lnTo>
                <a:lnTo>
                  <a:pt x="5511" y="4187"/>
                </a:lnTo>
                <a:lnTo>
                  <a:pt x="5534" y="4165"/>
                </a:lnTo>
                <a:lnTo>
                  <a:pt x="5556" y="4165"/>
                </a:lnTo>
                <a:lnTo>
                  <a:pt x="5579" y="4142"/>
                </a:lnTo>
                <a:lnTo>
                  <a:pt x="5624" y="4120"/>
                </a:lnTo>
                <a:lnTo>
                  <a:pt x="5647" y="4097"/>
                </a:lnTo>
                <a:lnTo>
                  <a:pt x="5670" y="4052"/>
                </a:lnTo>
                <a:lnTo>
                  <a:pt x="5670" y="4030"/>
                </a:lnTo>
                <a:lnTo>
                  <a:pt x="5670" y="4007"/>
                </a:lnTo>
                <a:lnTo>
                  <a:pt x="5670" y="3985"/>
                </a:lnTo>
                <a:lnTo>
                  <a:pt x="5670" y="203"/>
                </a:lnTo>
                <a:lnTo>
                  <a:pt x="5670" y="180"/>
                </a:lnTo>
                <a:lnTo>
                  <a:pt x="5670" y="158"/>
                </a:lnTo>
                <a:lnTo>
                  <a:pt x="5670" y="135"/>
                </a:lnTo>
                <a:lnTo>
                  <a:pt x="5647" y="90"/>
                </a:lnTo>
                <a:lnTo>
                  <a:pt x="5624" y="68"/>
                </a:lnTo>
                <a:lnTo>
                  <a:pt x="5579" y="23"/>
                </a:lnTo>
                <a:lnTo>
                  <a:pt x="5556" y="23"/>
                </a:lnTo>
                <a:lnTo>
                  <a:pt x="5534" y="0"/>
                </a:lnTo>
                <a:lnTo>
                  <a:pt x="5511" y="0"/>
                </a:lnTo>
                <a:lnTo>
                  <a:pt x="5488" y="0"/>
                </a:lnTo>
                <a:lnTo>
                  <a:pt x="5466" y="0"/>
                </a:lnTo>
                <a:lnTo>
                  <a:pt x="204" y="0"/>
                </a:lnTo>
                <a:close/>
              </a:path>
            </a:pathLst>
          </a:custGeom>
          <a:solidFill>
            <a:srgbClr val="FFFFFF"/>
          </a:solidFill>
          <a:ln w="9525">
            <a:noFill/>
            <a:round/>
            <a:headEnd/>
            <a:tailEnd/>
          </a:ln>
        </p:spPr>
        <p:txBody>
          <a:bodyPr/>
          <a:lstStyle/>
          <a:p>
            <a:endParaRPr lang="en-US"/>
          </a:p>
        </p:txBody>
      </p:sp>
      <p:sp>
        <p:nvSpPr>
          <p:cNvPr id="8200" name="Text Box 19"/>
          <p:cNvSpPr txBox="1">
            <a:spLocks noChangeArrowheads="1"/>
          </p:cNvSpPr>
          <p:nvPr/>
        </p:nvSpPr>
        <p:spPr bwMode="auto">
          <a:xfrm>
            <a:off x="228600" y="914400"/>
            <a:ext cx="8686800" cy="1066800"/>
          </a:xfrm>
          <a:prstGeom prst="rect">
            <a:avLst/>
          </a:prstGeom>
          <a:solidFill>
            <a:schemeClr val="accent1"/>
          </a:solidFill>
          <a:ln w="9525">
            <a:noFill/>
            <a:miter lim="800000"/>
            <a:headEnd/>
            <a:tailEnd/>
          </a:ln>
        </p:spPr>
        <p:txBody>
          <a:bodyPr>
            <a:spAutoFit/>
          </a:bodyPr>
          <a:lstStyle/>
          <a:p>
            <a:pPr algn="ctr">
              <a:lnSpc>
                <a:spcPct val="100000"/>
              </a:lnSpc>
              <a:spcBef>
                <a:spcPct val="50000"/>
              </a:spcBef>
              <a:buClrTx/>
              <a:buSzTx/>
              <a:buFontTx/>
              <a:buNone/>
            </a:pPr>
            <a:r>
              <a:rPr lang="en-US" sz="3200">
                <a:latin typeface="Perpetua" pitchFamily="18" charset="0"/>
                <a:cs typeface="Arial" charset="0"/>
              </a:rPr>
              <a:t>Build capacity to enable the long-term stability and success of issue related projects.</a:t>
            </a:r>
            <a:r>
              <a:rPr lang="en-US" sz="2800">
                <a:latin typeface="Arial" charset="0"/>
                <a:cs typeface="Arial" charset="0"/>
              </a:rPr>
              <a:t> </a:t>
            </a:r>
          </a:p>
        </p:txBody>
      </p:sp>
      <p:sp>
        <p:nvSpPr>
          <p:cNvPr id="8201" name="Text Box 20"/>
          <p:cNvSpPr txBox="1">
            <a:spLocks noChangeArrowheads="1"/>
          </p:cNvSpPr>
          <p:nvPr/>
        </p:nvSpPr>
        <p:spPr bwMode="auto">
          <a:xfrm>
            <a:off x="228600" y="76200"/>
            <a:ext cx="8686800" cy="731838"/>
          </a:xfrm>
          <a:prstGeom prst="rect">
            <a:avLst/>
          </a:prstGeom>
          <a:noFill/>
          <a:ln w="9525">
            <a:noFill/>
            <a:miter lim="800000"/>
            <a:headEnd/>
            <a:tailEnd/>
          </a:ln>
        </p:spPr>
        <p:txBody>
          <a:bodyPr>
            <a:spAutoFit/>
          </a:bodyPr>
          <a:lstStyle/>
          <a:p>
            <a:pPr algn="ctr">
              <a:lnSpc>
                <a:spcPct val="100000"/>
              </a:lnSpc>
              <a:spcBef>
                <a:spcPct val="50000"/>
              </a:spcBef>
              <a:buClrTx/>
              <a:buSzTx/>
              <a:buFontTx/>
              <a:buNone/>
            </a:pPr>
            <a:r>
              <a:rPr lang="en-US" sz="4200">
                <a:solidFill>
                  <a:srgbClr val="C2C2C2"/>
                </a:solidFill>
                <a:latin typeface="Franklin Gothic Book" pitchFamily="34" charset="0"/>
                <a:cs typeface="Arial" charset="0"/>
              </a:rPr>
              <a:t>Core Goal One:</a:t>
            </a:r>
          </a:p>
        </p:txBody>
      </p:sp>
      <p:grpSp>
        <p:nvGrpSpPr>
          <p:cNvPr id="8202" name="Group 32"/>
          <p:cNvGrpSpPr>
            <a:grpSpLocks/>
          </p:cNvGrpSpPr>
          <p:nvPr/>
        </p:nvGrpSpPr>
        <p:grpSpPr bwMode="auto">
          <a:xfrm>
            <a:off x="990600" y="2286000"/>
            <a:ext cx="2438400" cy="3676650"/>
            <a:chOff x="624" y="1440"/>
            <a:chExt cx="1536" cy="2316"/>
          </a:xfrm>
        </p:grpSpPr>
        <p:pic>
          <p:nvPicPr>
            <p:cNvPr id="8208" name="Picture 17" descr="DSCF4851"/>
            <p:cNvPicPr>
              <a:picLocks noChangeAspect="1" noChangeArrowheads="1"/>
            </p:cNvPicPr>
            <p:nvPr/>
          </p:nvPicPr>
          <p:blipFill>
            <a:blip r:embed="rId2" cstate="print"/>
            <a:srcRect/>
            <a:stretch>
              <a:fillRect/>
            </a:stretch>
          </p:blipFill>
          <p:spPr bwMode="auto">
            <a:xfrm>
              <a:off x="624" y="2604"/>
              <a:ext cx="1536" cy="1152"/>
            </a:xfrm>
            <a:prstGeom prst="rect">
              <a:avLst/>
            </a:prstGeom>
            <a:noFill/>
            <a:ln w="38100" cmpd="dbl">
              <a:solidFill>
                <a:schemeClr val="tx1"/>
              </a:solidFill>
              <a:miter lim="800000"/>
              <a:headEnd/>
              <a:tailEnd/>
            </a:ln>
          </p:spPr>
        </p:pic>
        <p:pic>
          <p:nvPicPr>
            <p:cNvPr id="8209" name="Picture 21" descr="DSCF4862"/>
            <p:cNvPicPr>
              <a:picLocks noChangeAspect="1" noChangeArrowheads="1"/>
            </p:cNvPicPr>
            <p:nvPr/>
          </p:nvPicPr>
          <p:blipFill>
            <a:blip r:embed="rId3" cstate="print"/>
            <a:srcRect/>
            <a:stretch>
              <a:fillRect/>
            </a:stretch>
          </p:blipFill>
          <p:spPr bwMode="auto">
            <a:xfrm>
              <a:off x="624" y="1440"/>
              <a:ext cx="1536" cy="1152"/>
            </a:xfrm>
            <a:prstGeom prst="rect">
              <a:avLst/>
            </a:prstGeom>
            <a:noFill/>
            <a:ln w="38100" cmpd="dbl">
              <a:solidFill>
                <a:schemeClr val="tx1"/>
              </a:solidFill>
              <a:miter lim="800000"/>
              <a:headEnd/>
              <a:tailEnd/>
            </a:ln>
          </p:spPr>
        </p:pic>
      </p:grpSp>
      <p:sp>
        <p:nvSpPr>
          <p:cNvPr id="8203" name="Rectangle 24"/>
          <p:cNvSpPr>
            <a:spLocks noChangeArrowheads="1"/>
          </p:cNvSpPr>
          <p:nvPr/>
        </p:nvSpPr>
        <p:spPr bwMode="auto">
          <a:xfrm>
            <a:off x="3581400" y="2286000"/>
            <a:ext cx="5334000" cy="3657600"/>
          </a:xfrm>
          <a:prstGeom prst="rect">
            <a:avLst/>
          </a:prstGeom>
          <a:solidFill>
            <a:schemeClr val="accent1"/>
          </a:solidFill>
          <a:ln w="38100" cmpd="dbl">
            <a:solidFill>
              <a:schemeClr val="tx1"/>
            </a:solidFill>
            <a:miter lim="800000"/>
            <a:headEnd/>
            <a:tailEnd/>
          </a:ln>
        </p:spPr>
        <p:txBody>
          <a:bodyPr wrap="none" anchor="ctr"/>
          <a:lstStyle/>
          <a:p>
            <a:endParaRPr lang="en-US"/>
          </a:p>
        </p:txBody>
      </p:sp>
      <p:sp>
        <p:nvSpPr>
          <p:cNvPr id="242713" name="Text Box 25"/>
          <p:cNvSpPr txBox="1">
            <a:spLocks noChangeArrowheads="1"/>
          </p:cNvSpPr>
          <p:nvPr/>
        </p:nvSpPr>
        <p:spPr bwMode="auto">
          <a:xfrm>
            <a:off x="3810000" y="2514600"/>
            <a:ext cx="3657600" cy="579438"/>
          </a:xfrm>
          <a:prstGeom prst="rect">
            <a:avLst/>
          </a:prstGeom>
          <a:noFill/>
          <a:ln w="9525">
            <a:noFill/>
            <a:miter lim="800000"/>
            <a:headEnd/>
            <a:tailEnd/>
          </a:ln>
        </p:spPr>
        <p:txBody>
          <a:bodyPr>
            <a:spAutoFit/>
          </a:bodyPr>
          <a:lstStyle/>
          <a:p>
            <a:pPr eaLnBrk="0" hangingPunct="0">
              <a:lnSpc>
                <a:spcPct val="100000"/>
              </a:lnSpc>
              <a:spcBef>
                <a:spcPct val="50000"/>
              </a:spcBef>
              <a:buClrTx/>
              <a:buSzTx/>
              <a:buFontTx/>
              <a:buChar char="•"/>
            </a:pPr>
            <a:r>
              <a:rPr lang="en-US" sz="3200" dirty="0">
                <a:latin typeface="Perpetua" pitchFamily="18" charset="0"/>
              </a:rPr>
              <a:t> Outreach</a:t>
            </a:r>
          </a:p>
        </p:txBody>
      </p:sp>
      <p:sp>
        <p:nvSpPr>
          <p:cNvPr id="242714" name="Text Box 26"/>
          <p:cNvSpPr txBox="1">
            <a:spLocks noChangeArrowheads="1"/>
          </p:cNvSpPr>
          <p:nvPr/>
        </p:nvSpPr>
        <p:spPr bwMode="auto">
          <a:xfrm>
            <a:off x="3810000" y="3352800"/>
            <a:ext cx="3657600" cy="579438"/>
          </a:xfrm>
          <a:prstGeom prst="rect">
            <a:avLst/>
          </a:prstGeom>
          <a:noFill/>
          <a:ln w="9525">
            <a:noFill/>
            <a:miter lim="800000"/>
            <a:headEnd/>
            <a:tailEnd/>
          </a:ln>
        </p:spPr>
        <p:txBody>
          <a:bodyPr>
            <a:spAutoFit/>
          </a:bodyPr>
          <a:lstStyle/>
          <a:p>
            <a:pPr eaLnBrk="0" hangingPunct="0">
              <a:lnSpc>
                <a:spcPct val="100000"/>
              </a:lnSpc>
              <a:spcBef>
                <a:spcPct val="50000"/>
              </a:spcBef>
              <a:buClrTx/>
              <a:buSzTx/>
              <a:buFontTx/>
              <a:buChar char="•"/>
            </a:pPr>
            <a:r>
              <a:rPr lang="en-US" sz="3200" dirty="0">
                <a:latin typeface="Perpetua" pitchFamily="18" charset="0"/>
              </a:rPr>
              <a:t> Press Releases</a:t>
            </a:r>
          </a:p>
        </p:txBody>
      </p:sp>
      <p:sp>
        <p:nvSpPr>
          <p:cNvPr id="242715" name="Text Box 27"/>
          <p:cNvSpPr txBox="1">
            <a:spLocks noChangeArrowheads="1"/>
          </p:cNvSpPr>
          <p:nvPr/>
        </p:nvSpPr>
        <p:spPr bwMode="auto">
          <a:xfrm>
            <a:off x="3810000" y="4114800"/>
            <a:ext cx="3657600" cy="579438"/>
          </a:xfrm>
          <a:prstGeom prst="rect">
            <a:avLst/>
          </a:prstGeom>
          <a:noFill/>
          <a:ln w="9525">
            <a:noFill/>
            <a:miter lim="800000"/>
            <a:headEnd/>
            <a:tailEnd/>
          </a:ln>
        </p:spPr>
        <p:txBody>
          <a:bodyPr>
            <a:spAutoFit/>
          </a:bodyPr>
          <a:lstStyle/>
          <a:p>
            <a:pPr eaLnBrk="0" hangingPunct="0">
              <a:lnSpc>
                <a:spcPct val="100000"/>
              </a:lnSpc>
              <a:spcBef>
                <a:spcPct val="50000"/>
              </a:spcBef>
              <a:buClrTx/>
              <a:buSzTx/>
              <a:buFontTx/>
              <a:buChar char="•"/>
            </a:pPr>
            <a:r>
              <a:rPr lang="en-US" sz="3200" dirty="0">
                <a:latin typeface="Perpetua" pitchFamily="18" charset="0"/>
              </a:rPr>
              <a:t> Grant Writing</a:t>
            </a:r>
          </a:p>
        </p:txBody>
      </p:sp>
      <p:sp>
        <p:nvSpPr>
          <p:cNvPr id="242716" name="Text Box 28"/>
          <p:cNvSpPr txBox="1">
            <a:spLocks noChangeArrowheads="1"/>
          </p:cNvSpPr>
          <p:nvPr/>
        </p:nvSpPr>
        <p:spPr bwMode="auto">
          <a:xfrm>
            <a:off x="3810000" y="4906963"/>
            <a:ext cx="4114800" cy="579437"/>
          </a:xfrm>
          <a:prstGeom prst="rect">
            <a:avLst/>
          </a:prstGeom>
          <a:noFill/>
          <a:ln w="9525">
            <a:noFill/>
            <a:miter lim="800000"/>
            <a:headEnd/>
            <a:tailEnd/>
          </a:ln>
        </p:spPr>
        <p:txBody>
          <a:bodyPr>
            <a:spAutoFit/>
          </a:bodyPr>
          <a:lstStyle/>
          <a:p>
            <a:pPr eaLnBrk="0" hangingPunct="0">
              <a:lnSpc>
                <a:spcPct val="100000"/>
              </a:lnSpc>
              <a:spcBef>
                <a:spcPct val="50000"/>
              </a:spcBef>
              <a:buClrTx/>
              <a:buSzTx/>
              <a:buFontTx/>
              <a:buChar char="•"/>
            </a:pPr>
            <a:r>
              <a:rPr lang="en-US" sz="3200" dirty="0">
                <a:latin typeface="Perpetua" pitchFamily="18" charset="0"/>
              </a:rPr>
              <a:t> Board Organization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14" descr="DSCF4902"/>
          <p:cNvPicPr>
            <a:picLocks noChangeAspect="1" noChangeArrowheads="1"/>
          </p:cNvPicPr>
          <p:nvPr/>
        </p:nvPicPr>
        <p:blipFill>
          <a:blip r:embed="rId2">
            <a:lum bright="12000"/>
          </a:blip>
          <a:srcRect/>
          <a:stretch>
            <a:fillRect/>
          </a:stretch>
        </p:blipFill>
        <p:spPr bwMode="auto">
          <a:xfrm>
            <a:off x="0" y="0"/>
            <a:ext cx="9144000" cy="6858000"/>
          </a:xfrm>
          <a:prstGeom prst="rect">
            <a:avLst/>
          </a:prstGeom>
          <a:noFill/>
          <a:ln w="9525">
            <a:noFill/>
            <a:miter lim="800000"/>
            <a:headEnd/>
            <a:tailEnd/>
          </a:ln>
        </p:spPr>
      </p:pic>
      <p:sp>
        <p:nvSpPr>
          <p:cNvPr id="9219" name="Text Box 4"/>
          <p:cNvSpPr txBox="1">
            <a:spLocks noChangeArrowheads="1"/>
          </p:cNvSpPr>
          <p:nvPr/>
        </p:nvSpPr>
        <p:spPr bwMode="auto">
          <a:xfrm>
            <a:off x="228600" y="990600"/>
            <a:ext cx="8686800" cy="946150"/>
          </a:xfrm>
          <a:prstGeom prst="rect">
            <a:avLst/>
          </a:prstGeom>
          <a:solidFill>
            <a:schemeClr val="accent1"/>
          </a:solidFill>
          <a:ln w="9525">
            <a:noFill/>
            <a:miter lim="800000"/>
            <a:headEnd/>
            <a:tailEnd/>
          </a:ln>
        </p:spPr>
        <p:txBody>
          <a:bodyPr>
            <a:spAutoFit/>
          </a:bodyPr>
          <a:lstStyle/>
          <a:p>
            <a:pPr algn="ctr">
              <a:lnSpc>
                <a:spcPct val="100000"/>
              </a:lnSpc>
              <a:spcBef>
                <a:spcPct val="50000"/>
              </a:spcBef>
              <a:buClrTx/>
              <a:buSzTx/>
              <a:buFontTx/>
              <a:buNone/>
            </a:pPr>
            <a:r>
              <a:rPr lang="en-US" sz="2800">
                <a:latin typeface="Perpetua" pitchFamily="18" charset="0"/>
                <a:cs typeface="Arial" charset="0"/>
              </a:rPr>
              <a:t>Assist sponsor organization in conducting the watershed research and water quality monitoring critical to future funding.</a:t>
            </a:r>
            <a:r>
              <a:rPr lang="en-US" sz="2800">
                <a:latin typeface="Arial" charset="0"/>
                <a:cs typeface="Arial" charset="0"/>
              </a:rPr>
              <a:t> </a:t>
            </a:r>
          </a:p>
        </p:txBody>
      </p:sp>
      <p:sp>
        <p:nvSpPr>
          <p:cNvPr id="9220" name="Text Box 5"/>
          <p:cNvSpPr txBox="1">
            <a:spLocks noChangeArrowheads="1"/>
          </p:cNvSpPr>
          <p:nvPr/>
        </p:nvSpPr>
        <p:spPr bwMode="auto">
          <a:xfrm>
            <a:off x="228600" y="76200"/>
            <a:ext cx="8686800" cy="762000"/>
          </a:xfrm>
          <a:prstGeom prst="rect">
            <a:avLst/>
          </a:prstGeom>
          <a:noFill/>
          <a:ln w="9525">
            <a:noFill/>
            <a:miter lim="800000"/>
            <a:headEnd/>
            <a:tailEnd/>
          </a:ln>
        </p:spPr>
        <p:txBody>
          <a:bodyPr>
            <a:spAutoFit/>
          </a:bodyPr>
          <a:lstStyle/>
          <a:p>
            <a:pPr algn="ctr">
              <a:lnSpc>
                <a:spcPct val="100000"/>
              </a:lnSpc>
              <a:spcBef>
                <a:spcPct val="50000"/>
              </a:spcBef>
              <a:buClrTx/>
              <a:buSzTx/>
              <a:buFontTx/>
              <a:buNone/>
            </a:pPr>
            <a:r>
              <a:rPr lang="en-US" sz="4400">
                <a:solidFill>
                  <a:srgbClr val="C2C2C2"/>
                </a:solidFill>
                <a:latin typeface="Franklin Gothic Book" pitchFamily="34" charset="0"/>
                <a:cs typeface="Arial" charset="0"/>
              </a:rPr>
              <a:t>Core Goal Two:</a:t>
            </a:r>
          </a:p>
        </p:txBody>
      </p:sp>
      <p:pic>
        <p:nvPicPr>
          <p:cNvPr id="249869" name="Picture 13" descr="DSCF4525"/>
          <p:cNvPicPr>
            <a:picLocks noChangeAspect="1" noChangeArrowheads="1"/>
          </p:cNvPicPr>
          <p:nvPr/>
        </p:nvPicPr>
        <p:blipFill>
          <a:blip r:embed="rId3"/>
          <a:srcRect/>
          <a:stretch>
            <a:fillRect/>
          </a:stretch>
        </p:blipFill>
        <p:spPr bwMode="auto">
          <a:xfrm>
            <a:off x="4191000" y="2438400"/>
            <a:ext cx="4648200" cy="3486150"/>
          </a:xfrm>
          <a:prstGeom prst="rect">
            <a:avLst/>
          </a:prstGeom>
          <a:noFill/>
          <a:ln w="9525">
            <a:noFill/>
            <a:miter lim="800000"/>
            <a:headEnd/>
            <a:tailEnd/>
          </a:ln>
        </p:spPr>
      </p:pic>
      <p:pic>
        <p:nvPicPr>
          <p:cNvPr id="249871" name="Picture 15" descr="DSCF4416"/>
          <p:cNvPicPr>
            <a:picLocks noChangeAspect="1" noChangeArrowheads="1"/>
          </p:cNvPicPr>
          <p:nvPr/>
        </p:nvPicPr>
        <p:blipFill>
          <a:blip r:embed="rId4" cstate="print"/>
          <a:srcRect/>
          <a:stretch>
            <a:fillRect/>
          </a:stretch>
        </p:blipFill>
        <p:spPr bwMode="auto">
          <a:xfrm>
            <a:off x="762000" y="2057400"/>
            <a:ext cx="5257800" cy="3943350"/>
          </a:xfrm>
          <a:prstGeom prst="rect">
            <a:avLst/>
          </a:prstGeom>
          <a:noFill/>
          <a:ln w="9525">
            <a:noFill/>
            <a:miter lim="800000"/>
            <a:headEnd/>
            <a:tailEnd/>
          </a:ln>
        </p:spPr>
      </p:pic>
      <p:pic>
        <p:nvPicPr>
          <p:cNvPr id="249872" name="Picture 16" descr="DSCF5549"/>
          <p:cNvPicPr>
            <a:picLocks noChangeAspect="1" noChangeArrowheads="1"/>
          </p:cNvPicPr>
          <p:nvPr/>
        </p:nvPicPr>
        <p:blipFill>
          <a:blip r:embed="rId5"/>
          <a:srcRect/>
          <a:stretch>
            <a:fillRect/>
          </a:stretch>
        </p:blipFill>
        <p:spPr bwMode="auto">
          <a:xfrm>
            <a:off x="4191000" y="2438400"/>
            <a:ext cx="4648200" cy="3486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8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249871"/>
                                        </p:tgtEl>
                                        <p:attrNameLst>
                                          <p:attrName>style.visibility</p:attrName>
                                        </p:attrNameLst>
                                      </p:cBhvr>
                                      <p:to>
                                        <p:strVal val="visible"/>
                                      </p:to>
                                    </p:set>
                                    <p:anim calcmode="lin" valueType="num">
                                      <p:cBhvr>
                                        <p:cTn id="11" dur="1000" fill="hold"/>
                                        <p:tgtEl>
                                          <p:spTgt spid="249871"/>
                                        </p:tgtEl>
                                        <p:attrNameLst>
                                          <p:attrName>ppt_w</p:attrName>
                                        </p:attrNameLst>
                                      </p:cBhvr>
                                      <p:tavLst>
                                        <p:tav tm="0">
                                          <p:val>
                                            <p:fltVal val="0"/>
                                          </p:val>
                                        </p:tav>
                                        <p:tav tm="100000">
                                          <p:val>
                                            <p:strVal val="#ppt_w"/>
                                          </p:val>
                                        </p:tav>
                                      </p:tavLst>
                                    </p:anim>
                                    <p:anim calcmode="lin" valueType="num">
                                      <p:cBhvr>
                                        <p:cTn id="12" dur="1000" fill="hold"/>
                                        <p:tgtEl>
                                          <p:spTgt spid="249871"/>
                                        </p:tgtEl>
                                        <p:attrNameLst>
                                          <p:attrName>ppt_h</p:attrName>
                                        </p:attrNameLst>
                                      </p:cBhvr>
                                      <p:tavLst>
                                        <p:tav tm="0">
                                          <p:val>
                                            <p:fltVal val="0"/>
                                          </p:val>
                                        </p:tav>
                                        <p:tav tm="100000">
                                          <p:val>
                                            <p:strVal val="#ppt_h"/>
                                          </p:val>
                                        </p:tav>
                                      </p:tavLst>
                                    </p:anim>
                                    <p:anim calcmode="lin" valueType="num">
                                      <p:cBhvr>
                                        <p:cTn id="13" dur="1000" fill="hold"/>
                                        <p:tgtEl>
                                          <p:spTgt spid="249871"/>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498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71B8FF"/>
        </a:solidFill>
        <a:effectLst/>
      </p:bgPr>
    </p:bg>
    <p:spTree>
      <p:nvGrpSpPr>
        <p:cNvPr id="1" name=""/>
        <p:cNvGrpSpPr/>
        <p:nvPr/>
      </p:nvGrpSpPr>
      <p:grpSpPr>
        <a:xfrm>
          <a:off x="0" y="0"/>
          <a:ext cx="0" cy="0"/>
          <a:chOff x="0" y="0"/>
          <a:chExt cx="0" cy="0"/>
        </a:xfrm>
      </p:grpSpPr>
      <p:pic>
        <p:nvPicPr>
          <p:cNvPr id="10242" name="Picture 10" descr="DSCF4902"/>
          <p:cNvPicPr>
            <a:picLocks noChangeAspect="1" noChangeArrowheads="1"/>
          </p:cNvPicPr>
          <p:nvPr/>
        </p:nvPicPr>
        <p:blipFill>
          <a:blip r:embed="rId2">
            <a:lum bright="12000"/>
          </a:blip>
          <a:srcRect/>
          <a:stretch>
            <a:fillRect/>
          </a:stretch>
        </p:blipFill>
        <p:spPr bwMode="auto">
          <a:xfrm>
            <a:off x="0" y="0"/>
            <a:ext cx="9144000" cy="6858000"/>
          </a:xfrm>
          <a:prstGeom prst="rect">
            <a:avLst/>
          </a:prstGeom>
          <a:noFill/>
          <a:ln w="9525">
            <a:noFill/>
            <a:miter lim="800000"/>
            <a:headEnd/>
            <a:tailEnd/>
          </a:ln>
        </p:spPr>
      </p:pic>
      <p:grpSp>
        <p:nvGrpSpPr>
          <p:cNvPr id="2" name="Group 30"/>
          <p:cNvGrpSpPr>
            <a:grpSpLocks/>
          </p:cNvGrpSpPr>
          <p:nvPr/>
        </p:nvGrpSpPr>
        <p:grpSpPr bwMode="auto">
          <a:xfrm>
            <a:off x="304800" y="990600"/>
            <a:ext cx="3429000" cy="2895600"/>
            <a:chOff x="144" y="624"/>
            <a:chExt cx="2160" cy="1824"/>
          </a:xfrm>
        </p:grpSpPr>
        <p:sp>
          <p:nvSpPr>
            <p:cNvPr id="10254" name="Rectangle 29"/>
            <p:cNvSpPr>
              <a:spLocks noChangeArrowheads="1"/>
            </p:cNvSpPr>
            <p:nvPr/>
          </p:nvSpPr>
          <p:spPr bwMode="auto">
            <a:xfrm>
              <a:off x="144" y="624"/>
              <a:ext cx="2160" cy="1824"/>
            </a:xfrm>
            <a:prstGeom prst="rect">
              <a:avLst/>
            </a:prstGeom>
            <a:solidFill>
              <a:schemeClr val="accent1"/>
            </a:solidFill>
            <a:ln w="9525" algn="ctr">
              <a:noFill/>
              <a:miter lim="800000"/>
              <a:headEnd/>
              <a:tailEnd/>
            </a:ln>
          </p:spPr>
          <p:txBody>
            <a:bodyPr wrap="none" anchor="ctr"/>
            <a:lstStyle/>
            <a:p>
              <a:endParaRPr lang="en-US"/>
            </a:p>
          </p:txBody>
        </p:sp>
        <p:sp>
          <p:nvSpPr>
            <p:cNvPr id="10255" name="Text Box 11"/>
            <p:cNvSpPr txBox="1">
              <a:spLocks noChangeArrowheads="1"/>
            </p:cNvSpPr>
            <p:nvPr/>
          </p:nvSpPr>
          <p:spPr bwMode="auto">
            <a:xfrm>
              <a:off x="144" y="624"/>
              <a:ext cx="2160" cy="365"/>
            </a:xfrm>
            <a:prstGeom prst="rect">
              <a:avLst/>
            </a:prstGeom>
            <a:solidFill>
              <a:schemeClr val="accent1"/>
            </a:solidFill>
            <a:ln w="9525">
              <a:noFill/>
              <a:miter lim="800000"/>
              <a:headEnd/>
              <a:tailEnd/>
            </a:ln>
          </p:spPr>
          <p:txBody>
            <a:bodyPr>
              <a:spAutoFit/>
            </a:bodyPr>
            <a:lstStyle/>
            <a:p>
              <a:pPr>
                <a:lnSpc>
                  <a:spcPct val="100000"/>
                </a:lnSpc>
                <a:spcBef>
                  <a:spcPct val="50000"/>
                </a:spcBef>
                <a:buClrTx/>
                <a:buSzTx/>
                <a:buFontTx/>
                <a:buChar char="•"/>
              </a:pPr>
              <a:r>
                <a:rPr lang="en-US" sz="3200">
                  <a:latin typeface="Perpetua" pitchFamily="18" charset="0"/>
                  <a:cs typeface="Arial" charset="0"/>
                </a:rPr>
                <a:t> A need</a:t>
              </a:r>
              <a:endParaRPr lang="en-US" sz="2800">
                <a:latin typeface="Arial" charset="0"/>
                <a:cs typeface="Arial" charset="0"/>
              </a:endParaRPr>
            </a:p>
          </p:txBody>
        </p:sp>
      </p:grpSp>
      <p:sp>
        <p:nvSpPr>
          <p:cNvPr id="10244" name="Text Box 12"/>
          <p:cNvSpPr txBox="1">
            <a:spLocks noChangeArrowheads="1"/>
          </p:cNvSpPr>
          <p:nvPr/>
        </p:nvSpPr>
        <p:spPr bwMode="auto">
          <a:xfrm>
            <a:off x="228600" y="76200"/>
            <a:ext cx="8686800" cy="762000"/>
          </a:xfrm>
          <a:prstGeom prst="rect">
            <a:avLst/>
          </a:prstGeom>
          <a:noFill/>
          <a:ln w="9525">
            <a:noFill/>
            <a:miter lim="800000"/>
            <a:headEnd/>
            <a:tailEnd/>
          </a:ln>
        </p:spPr>
        <p:txBody>
          <a:bodyPr>
            <a:spAutoFit/>
          </a:bodyPr>
          <a:lstStyle/>
          <a:p>
            <a:pPr algn="ctr">
              <a:lnSpc>
                <a:spcPct val="100000"/>
              </a:lnSpc>
              <a:spcBef>
                <a:spcPct val="50000"/>
              </a:spcBef>
              <a:buClrTx/>
              <a:buSzTx/>
              <a:buFontTx/>
              <a:buNone/>
            </a:pPr>
            <a:r>
              <a:rPr lang="en-US" sz="4400">
                <a:latin typeface="Franklin Gothic Book" pitchFamily="34" charset="0"/>
                <a:cs typeface="Arial" charset="0"/>
              </a:rPr>
              <a:t>Pine Forest Tree Planting:</a:t>
            </a:r>
          </a:p>
        </p:txBody>
      </p:sp>
      <p:grpSp>
        <p:nvGrpSpPr>
          <p:cNvPr id="3" name="Group 26"/>
          <p:cNvGrpSpPr>
            <a:grpSpLocks/>
          </p:cNvGrpSpPr>
          <p:nvPr/>
        </p:nvGrpSpPr>
        <p:grpSpPr bwMode="auto">
          <a:xfrm>
            <a:off x="304800" y="1752600"/>
            <a:ext cx="4191000" cy="4921250"/>
            <a:chOff x="144" y="1104"/>
            <a:chExt cx="2640" cy="3100"/>
          </a:xfrm>
        </p:grpSpPr>
        <p:sp>
          <p:nvSpPr>
            <p:cNvPr id="10252" name="Text Box 17"/>
            <p:cNvSpPr txBox="1">
              <a:spLocks noChangeArrowheads="1"/>
            </p:cNvSpPr>
            <p:nvPr/>
          </p:nvSpPr>
          <p:spPr bwMode="auto">
            <a:xfrm>
              <a:off x="144" y="1104"/>
              <a:ext cx="2160" cy="365"/>
            </a:xfrm>
            <a:prstGeom prst="rect">
              <a:avLst/>
            </a:prstGeom>
            <a:solidFill>
              <a:schemeClr val="accent1"/>
            </a:solidFill>
            <a:ln w="9525">
              <a:noFill/>
              <a:miter lim="800000"/>
              <a:headEnd/>
              <a:tailEnd/>
            </a:ln>
          </p:spPr>
          <p:txBody>
            <a:bodyPr>
              <a:spAutoFit/>
            </a:bodyPr>
            <a:lstStyle/>
            <a:p>
              <a:pPr>
                <a:lnSpc>
                  <a:spcPct val="100000"/>
                </a:lnSpc>
                <a:spcBef>
                  <a:spcPct val="50000"/>
                </a:spcBef>
                <a:buClrTx/>
                <a:buSzTx/>
                <a:buFontTx/>
                <a:buChar char="•"/>
              </a:pPr>
              <a:r>
                <a:rPr lang="en-US" sz="3200">
                  <a:latin typeface="Perpetua" pitchFamily="18" charset="0"/>
                  <a:cs typeface="Arial" charset="0"/>
                </a:rPr>
                <a:t> 28 class members </a:t>
              </a:r>
              <a:endParaRPr lang="en-US" sz="2800">
                <a:latin typeface="Arial" charset="0"/>
                <a:cs typeface="Arial" charset="0"/>
              </a:endParaRPr>
            </a:p>
          </p:txBody>
        </p:sp>
        <p:pic>
          <p:nvPicPr>
            <p:cNvPr id="10253" name="Picture 21" descr="DSCF5816"/>
            <p:cNvPicPr>
              <a:picLocks noChangeAspect="1" noChangeArrowheads="1"/>
            </p:cNvPicPr>
            <p:nvPr/>
          </p:nvPicPr>
          <p:blipFill>
            <a:blip r:embed="rId3"/>
            <a:srcRect/>
            <a:stretch>
              <a:fillRect/>
            </a:stretch>
          </p:blipFill>
          <p:spPr bwMode="auto">
            <a:xfrm>
              <a:off x="144" y="2592"/>
              <a:ext cx="2640" cy="1612"/>
            </a:xfrm>
            <a:prstGeom prst="rect">
              <a:avLst/>
            </a:prstGeom>
            <a:noFill/>
            <a:ln w="9525">
              <a:noFill/>
              <a:miter lim="800000"/>
              <a:headEnd/>
              <a:tailEnd/>
            </a:ln>
          </p:spPr>
        </p:pic>
      </p:grpSp>
      <p:grpSp>
        <p:nvGrpSpPr>
          <p:cNvPr id="4" name="Group 27"/>
          <p:cNvGrpSpPr>
            <a:grpSpLocks/>
          </p:cNvGrpSpPr>
          <p:nvPr/>
        </p:nvGrpSpPr>
        <p:grpSpPr bwMode="auto">
          <a:xfrm>
            <a:off x="304800" y="990600"/>
            <a:ext cx="6096000" cy="3352800"/>
            <a:chOff x="144" y="624"/>
            <a:chExt cx="3840" cy="2112"/>
          </a:xfrm>
        </p:grpSpPr>
        <p:sp>
          <p:nvSpPr>
            <p:cNvPr id="10250" name="Text Box 19"/>
            <p:cNvSpPr txBox="1">
              <a:spLocks noChangeArrowheads="1"/>
            </p:cNvSpPr>
            <p:nvPr/>
          </p:nvSpPr>
          <p:spPr bwMode="auto">
            <a:xfrm>
              <a:off x="144" y="1584"/>
              <a:ext cx="2160" cy="365"/>
            </a:xfrm>
            <a:prstGeom prst="rect">
              <a:avLst/>
            </a:prstGeom>
            <a:solidFill>
              <a:schemeClr val="accent1"/>
            </a:solidFill>
            <a:ln w="9525">
              <a:noFill/>
              <a:miter lim="800000"/>
              <a:headEnd/>
              <a:tailEnd/>
            </a:ln>
          </p:spPr>
          <p:txBody>
            <a:bodyPr>
              <a:spAutoFit/>
            </a:bodyPr>
            <a:lstStyle/>
            <a:p>
              <a:pPr>
                <a:lnSpc>
                  <a:spcPct val="100000"/>
                </a:lnSpc>
                <a:spcBef>
                  <a:spcPct val="50000"/>
                </a:spcBef>
                <a:buClrTx/>
                <a:buSzTx/>
                <a:buFontTx/>
                <a:buChar char="•"/>
              </a:pPr>
              <a:r>
                <a:rPr lang="en-US" sz="3200">
                  <a:latin typeface="Perpetua" pitchFamily="18" charset="0"/>
                  <a:cs typeface="Arial" charset="0"/>
                </a:rPr>
                <a:t> 400 trees </a:t>
              </a:r>
              <a:endParaRPr lang="en-US" sz="2800">
                <a:latin typeface="Arial" charset="0"/>
                <a:cs typeface="Arial" charset="0"/>
              </a:endParaRPr>
            </a:p>
          </p:txBody>
        </p:sp>
        <p:pic>
          <p:nvPicPr>
            <p:cNvPr id="10251" name="Picture 25" descr="DSCF5827"/>
            <p:cNvPicPr>
              <a:picLocks noChangeAspect="1" noChangeArrowheads="1"/>
            </p:cNvPicPr>
            <p:nvPr/>
          </p:nvPicPr>
          <p:blipFill>
            <a:blip r:embed="rId4" cstate="print"/>
            <a:srcRect/>
            <a:stretch>
              <a:fillRect/>
            </a:stretch>
          </p:blipFill>
          <p:spPr bwMode="auto">
            <a:xfrm>
              <a:off x="2400" y="624"/>
              <a:ext cx="1584" cy="2112"/>
            </a:xfrm>
            <a:prstGeom prst="rect">
              <a:avLst/>
            </a:prstGeom>
            <a:noFill/>
            <a:ln w="9525">
              <a:noFill/>
              <a:miter lim="800000"/>
              <a:headEnd/>
              <a:tailEnd/>
            </a:ln>
          </p:spPr>
        </p:pic>
      </p:grpSp>
      <p:grpSp>
        <p:nvGrpSpPr>
          <p:cNvPr id="5" name="Group 31"/>
          <p:cNvGrpSpPr>
            <a:grpSpLocks/>
          </p:cNvGrpSpPr>
          <p:nvPr/>
        </p:nvGrpSpPr>
        <p:grpSpPr bwMode="auto">
          <a:xfrm>
            <a:off x="304800" y="990600"/>
            <a:ext cx="8229600" cy="3486150"/>
            <a:chOff x="192" y="624"/>
            <a:chExt cx="5184" cy="2196"/>
          </a:xfrm>
        </p:grpSpPr>
        <p:sp>
          <p:nvSpPr>
            <p:cNvPr id="10248" name="Text Box 18"/>
            <p:cNvSpPr txBox="1">
              <a:spLocks noChangeArrowheads="1"/>
            </p:cNvSpPr>
            <p:nvPr/>
          </p:nvSpPr>
          <p:spPr bwMode="auto">
            <a:xfrm>
              <a:off x="192" y="1999"/>
              <a:ext cx="2160" cy="365"/>
            </a:xfrm>
            <a:prstGeom prst="rect">
              <a:avLst/>
            </a:prstGeom>
            <a:solidFill>
              <a:schemeClr val="accent1"/>
            </a:solidFill>
            <a:ln w="9525">
              <a:noFill/>
              <a:miter lim="800000"/>
              <a:headEnd/>
              <a:tailEnd/>
            </a:ln>
          </p:spPr>
          <p:txBody>
            <a:bodyPr>
              <a:spAutoFit/>
            </a:bodyPr>
            <a:lstStyle/>
            <a:p>
              <a:pPr>
                <a:lnSpc>
                  <a:spcPct val="100000"/>
                </a:lnSpc>
                <a:spcBef>
                  <a:spcPct val="50000"/>
                </a:spcBef>
                <a:buClrTx/>
                <a:buSzTx/>
                <a:buFontTx/>
                <a:buChar char="•"/>
              </a:pPr>
              <a:r>
                <a:rPr lang="en-US" sz="3200">
                  <a:latin typeface="Perpetua" pitchFamily="18" charset="0"/>
                  <a:cs typeface="Arial" charset="0"/>
                </a:rPr>
                <a:t> &lt; 2 hours of work</a:t>
              </a:r>
              <a:endParaRPr lang="en-US" sz="2800">
                <a:latin typeface="Arial" charset="0"/>
                <a:cs typeface="Arial" charset="0"/>
              </a:endParaRPr>
            </a:p>
          </p:txBody>
        </p:sp>
        <p:pic>
          <p:nvPicPr>
            <p:cNvPr id="10249" name="Picture 20" descr="DSCF4734"/>
            <p:cNvPicPr>
              <a:picLocks noChangeAspect="1" noChangeArrowheads="1"/>
            </p:cNvPicPr>
            <p:nvPr/>
          </p:nvPicPr>
          <p:blipFill>
            <a:blip r:embed="rId5"/>
            <a:srcRect/>
            <a:stretch>
              <a:fillRect/>
            </a:stretch>
          </p:blipFill>
          <p:spPr bwMode="auto">
            <a:xfrm>
              <a:off x="2448" y="624"/>
              <a:ext cx="2928" cy="219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
            <a:schemeClr val="folHlink"/>
          </a:buClr>
          <a:buSzPct val="90000"/>
          <a:buFont typeface="Wingdings" pitchFamily="2" charset="2"/>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
            <a:schemeClr val="folHlink"/>
          </a:buClr>
          <a:buSzPct val="90000"/>
          <a:buFont typeface="Wingdings" pitchFamily="2" charset="2"/>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1780</TotalTime>
  <Words>970</Words>
  <Application>Microsoft Office PowerPoint</Application>
  <PresentationFormat>On-screen Show (4:3)</PresentationFormat>
  <Paragraphs>109</Paragraphs>
  <Slides>22</Slides>
  <Notes>12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Layers</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Team Accomplishments since 2002:</vt:lpstr>
      <vt:lpstr>Slide 18</vt:lpstr>
      <vt:lpstr>Slide 19</vt:lpstr>
      <vt:lpstr>Slide 20</vt:lpstr>
      <vt:lpstr>Slide 21</vt:lpstr>
      <vt:lpstr>Slide 22</vt:lpstr>
    </vt:vector>
  </TitlesOfParts>
  <Company>Conservation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Schuylkill Headwaters Association OSM/VISTA</dc:title>
  <dc:creator>OSIVista</dc:creator>
  <cp:lastModifiedBy>Troubleshooting</cp:lastModifiedBy>
  <cp:revision>45</cp:revision>
  <dcterms:created xsi:type="dcterms:W3CDTF">2008-06-03T14:20:49Z</dcterms:created>
  <dcterms:modified xsi:type="dcterms:W3CDTF">2008-08-13T15:15:32Z</dcterms:modified>
</cp:coreProperties>
</file>